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63" r:id="rId4"/>
    <p:sldId id="264" r:id="rId5"/>
    <p:sldId id="265" r:id="rId6"/>
    <p:sldId id="261" r:id="rId7"/>
    <p:sldId id="259" r:id="rId8"/>
    <p:sldId id="258" r:id="rId9"/>
    <p:sldId id="257" r:id="rId10"/>
    <p:sldId id="26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[lfsa_egaedaa.xlsx]Sheet6!$B$26</c:f>
              <c:strCache>
                <c:ptCount val="1"/>
                <c:pt idx="0">
                  <c:v>Denmark</c:v>
                </c:pt>
              </c:strCache>
            </c:strRef>
          </c:tx>
          <c:spPr>
            <a:ln w="28575" cap="rnd">
              <a:solidFill>
                <a:schemeClr val="accent1"/>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[lfsa_egaedaa.xlsx]Sheet6!$C$26:$O$26</c:f>
              <c:numCache>
                <c:formatCode>General</c:formatCode>
                <c:ptCount val="13"/>
                <c:pt idx="0">
                  <c:v>33.512000000000015</c:v>
                </c:pt>
                <c:pt idx="1">
                  <c:v>25.466000000000008</c:v>
                </c:pt>
                <c:pt idx="2">
                  <c:v>32.056000000000012</c:v>
                </c:pt>
                <c:pt idx="3">
                  <c:v>31.551000000000016</c:v>
                </c:pt>
                <c:pt idx="4">
                  <c:v>35.749999999999986</c:v>
                </c:pt>
                <c:pt idx="5">
                  <c:v>38.231999999999999</c:v>
                </c:pt>
                <c:pt idx="6">
                  <c:v>40.217999999999989</c:v>
                </c:pt>
                <c:pt idx="7">
                  <c:v>38.03</c:v>
                </c:pt>
                <c:pt idx="8">
                  <c:v>39.822000000000003</c:v>
                </c:pt>
                <c:pt idx="9">
                  <c:v>36.605999999999995</c:v>
                </c:pt>
                <c:pt idx="10">
                  <c:v>36.616</c:v>
                </c:pt>
                <c:pt idx="11">
                  <c:v>36.432000000000002</c:v>
                </c:pt>
                <c:pt idx="12">
                  <c:v>38.99799999999999</c:v>
                </c:pt>
              </c:numCache>
            </c:numRef>
          </c:yVal>
          <c:smooth val="1"/>
          <c:extLst>
            <c:ext xmlns:c16="http://schemas.microsoft.com/office/drawing/2014/chart" uri="{C3380CC4-5D6E-409C-BE32-E72D297353CC}">
              <c16:uniqueId val="{00000000-CC25-0E45-B0BB-06DCDA79BE93}"/>
            </c:ext>
          </c:extLst>
        </c:ser>
        <c:ser>
          <c:idx val="1"/>
          <c:order val="1"/>
          <c:tx>
            <c:strRef>
              <c:f>[lfsa_egaedaa.xlsx]Sheet6!$B$27</c:f>
              <c:strCache>
                <c:ptCount val="1"/>
                <c:pt idx="0">
                  <c:v>Finland</c:v>
                </c:pt>
              </c:strCache>
            </c:strRef>
          </c:tx>
          <c:spPr>
            <a:ln w="28575" cap="rnd">
              <a:solidFill>
                <a:schemeClr val="accent2"/>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[lfsa_egaedaa.xlsx]Sheet6!$C$27:$O$27</c:f>
              <c:numCache>
                <c:formatCode>General</c:formatCode>
                <c:ptCount val="13"/>
                <c:pt idx="0">
                  <c:v>50.436000000000007</c:v>
                </c:pt>
                <c:pt idx="1">
                  <c:v>50.326999999999998</c:v>
                </c:pt>
                <c:pt idx="2">
                  <c:v>57.003</c:v>
                </c:pt>
                <c:pt idx="3">
                  <c:v>64.441000000000003</c:v>
                </c:pt>
                <c:pt idx="4">
                  <c:v>65.186000000000007</c:v>
                </c:pt>
                <c:pt idx="5">
                  <c:v>66.841000000000008</c:v>
                </c:pt>
                <c:pt idx="6">
                  <c:v>71.879000000000005</c:v>
                </c:pt>
                <c:pt idx="7">
                  <c:v>72.713999999999999</c:v>
                </c:pt>
                <c:pt idx="8">
                  <c:v>75.097999999999999</c:v>
                </c:pt>
                <c:pt idx="9">
                  <c:v>79.123000000000005</c:v>
                </c:pt>
                <c:pt idx="10">
                  <c:v>82.171000000000006</c:v>
                </c:pt>
                <c:pt idx="11">
                  <c:v>80.843999999999994</c:v>
                </c:pt>
                <c:pt idx="12">
                  <c:v>72.207999999999998</c:v>
                </c:pt>
              </c:numCache>
            </c:numRef>
          </c:yVal>
          <c:smooth val="1"/>
          <c:extLst>
            <c:ext xmlns:c16="http://schemas.microsoft.com/office/drawing/2014/chart" uri="{C3380CC4-5D6E-409C-BE32-E72D297353CC}">
              <c16:uniqueId val="{00000001-CC25-0E45-B0BB-06DCDA79BE93}"/>
            </c:ext>
          </c:extLst>
        </c:ser>
        <c:ser>
          <c:idx val="2"/>
          <c:order val="2"/>
          <c:tx>
            <c:strRef>
              <c:f>[lfsa_egaedaa.xlsx]Sheet6!$B$28</c:f>
              <c:strCache>
                <c:ptCount val="1"/>
                <c:pt idx="0">
                  <c:v>Norway</c:v>
                </c:pt>
              </c:strCache>
            </c:strRef>
          </c:tx>
          <c:spPr>
            <a:ln w="28575" cap="rnd">
              <a:solidFill>
                <a:schemeClr val="accent3"/>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[lfsa_egaedaa.xlsx]Sheet6!$C$28:$O$28</c:f>
              <c:numCache>
                <c:formatCode>General</c:formatCode>
                <c:ptCount val="13"/>
                <c:pt idx="0">
                  <c:v>29.28</c:v>
                </c:pt>
                <c:pt idx="1">
                  <c:v>32.632000000000005</c:v>
                </c:pt>
                <c:pt idx="2">
                  <c:v>34.268999999999991</c:v>
                </c:pt>
                <c:pt idx="3">
                  <c:v>39.702000000000012</c:v>
                </c:pt>
                <c:pt idx="4">
                  <c:v>39.769999999999996</c:v>
                </c:pt>
                <c:pt idx="5">
                  <c:v>45.725999999999999</c:v>
                </c:pt>
                <c:pt idx="6">
                  <c:v>51.733000000000004</c:v>
                </c:pt>
                <c:pt idx="7">
                  <c:v>61.778000000000006</c:v>
                </c:pt>
                <c:pt idx="8">
                  <c:v>57.816000000000017</c:v>
                </c:pt>
                <c:pt idx="9">
                  <c:v>62.638000000000005</c:v>
                </c:pt>
                <c:pt idx="10">
                  <c:v>55.323000000000008</c:v>
                </c:pt>
                <c:pt idx="11">
                  <c:v>62.275999999999996</c:v>
                </c:pt>
                <c:pt idx="12">
                  <c:v>63.562000000000012</c:v>
                </c:pt>
              </c:numCache>
            </c:numRef>
          </c:yVal>
          <c:smooth val="1"/>
          <c:extLst>
            <c:ext xmlns:c16="http://schemas.microsoft.com/office/drawing/2014/chart" uri="{C3380CC4-5D6E-409C-BE32-E72D297353CC}">
              <c16:uniqueId val="{00000002-CC25-0E45-B0BB-06DCDA79BE93}"/>
            </c:ext>
          </c:extLst>
        </c:ser>
        <c:ser>
          <c:idx val="3"/>
          <c:order val="3"/>
          <c:tx>
            <c:strRef>
              <c:f>[lfsa_egaedaa.xlsx]Sheet6!$B$29</c:f>
              <c:strCache>
                <c:ptCount val="1"/>
                <c:pt idx="0">
                  <c:v>Sweden</c:v>
                </c:pt>
              </c:strCache>
            </c:strRef>
          </c:tx>
          <c:spPr>
            <a:ln w="28575" cap="rnd">
              <a:solidFill>
                <a:schemeClr val="accent4"/>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[lfsa_egaedaa.xlsx]Sheet6!$C$29:$O$29</c:f>
              <c:numCache>
                <c:formatCode>General</c:formatCode>
                <c:ptCount val="13"/>
                <c:pt idx="0">
                  <c:v>23.786000000000016</c:v>
                </c:pt>
                <c:pt idx="1">
                  <c:v>26.162999999999997</c:v>
                </c:pt>
                <c:pt idx="2">
                  <c:v>31.713999999999999</c:v>
                </c:pt>
                <c:pt idx="3">
                  <c:v>31.725999999999999</c:v>
                </c:pt>
                <c:pt idx="4">
                  <c:v>31.299999999999997</c:v>
                </c:pt>
                <c:pt idx="5">
                  <c:v>35.048000000000002</c:v>
                </c:pt>
                <c:pt idx="6">
                  <c:v>39.960000000000008</c:v>
                </c:pt>
                <c:pt idx="7">
                  <c:v>94.453000000000003</c:v>
                </c:pt>
                <c:pt idx="8">
                  <c:v>99.153000000000006</c:v>
                </c:pt>
                <c:pt idx="9">
                  <c:v>104.73500000000001</c:v>
                </c:pt>
                <c:pt idx="10">
                  <c:v>106.85199999999999</c:v>
                </c:pt>
                <c:pt idx="11">
                  <c:v>104.15600000000001</c:v>
                </c:pt>
                <c:pt idx="12">
                  <c:v>112.98100000000001</c:v>
                </c:pt>
              </c:numCache>
            </c:numRef>
          </c:yVal>
          <c:smooth val="1"/>
          <c:extLst>
            <c:ext xmlns:c16="http://schemas.microsoft.com/office/drawing/2014/chart" uri="{C3380CC4-5D6E-409C-BE32-E72D297353CC}">
              <c16:uniqueId val="{00000003-CC25-0E45-B0BB-06DCDA79BE93}"/>
            </c:ext>
          </c:extLst>
        </c:ser>
        <c:dLbls>
          <c:showLegendKey val="0"/>
          <c:showVal val="0"/>
          <c:showCatName val="0"/>
          <c:showSerName val="0"/>
          <c:showPercent val="0"/>
          <c:showBubbleSize val="0"/>
        </c:dLbls>
        <c:axId val="751432784"/>
        <c:axId val="463207856"/>
      </c:scatterChart>
      <c:valAx>
        <c:axId val="7514327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207856"/>
        <c:crosses val="autoZero"/>
        <c:crossBetween val="midCat"/>
      </c:valAx>
      <c:valAx>
        <c:axId val="4632078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143278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[lfsa_egaedaa.xlsx]Sheet6!$B$30</c:f>
              <c:strCache>
                <c:ptCount val="1"/>
                <c:pt idx="0">
                  <c:v>Denmark</c:v>
                </c:pt>
              </c:strCache>
            </c:strRef>
          </c:tx>
          <c:spPr>
            <a:ln w="28575" cap="rnd">
              <a:solidFill>
                <a:schemeClr val="accent1"/>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[lfsa_egaedaa.xlsx]Sheet6!$C$30:$O$30</c:f>
              <c:numCache>
                <c:formatCode>General</c:formatCode>
                <c:ptCount val="13"/>
                <c:pt idx="0">
                  <c:v>55.983000000000004</c:v>
                </c:pt>
                <c:pt idx="1">
                  <c:v>63.717000000000013</c:v>
                </c:pt>
                <c:pt idx="2">
                  <c:v>62.766999999999996</c:v>
                </c:pt>
                <c:pt idx="3">
                  <c:v>65.228999999999985</c:v>
                </c:pt>
                <c:pt idx="4">
                  <c:v>62.842999999999989</c:v>
                </c:pt>
                <c:pt idx="5">
                  <c:v>61.512</c:v>
                </c:pt>
                <c:pt idx="6">
                  <c:v>58.936000000000007</c:v>
                </c:pt>
                <c:pt idx="7">
                  <c:v>49.855999999999966</c:v>
                </c:pt>
                <c:pt idx="8">
                  <c:v>37.152999999999992</c:v>
                </c:pt>
                <c:pt idx="9">
                  <c:v>44.314999999999998</c:v>
                </c:pt>
                <c:pt idx="10">
                  <c:v>44.677999999999997</c:v>
                </c:pt>
                <c:pt idx="11">
                  <c:v>52.644000000000005</c:v>
                </c:pt>
                <c:pt idx="12">
                  <c:v>50.34</c:v>
                </c:pt>
              </c:numCache>
            </c:numRef>
          </c:yVal>
          <c:smooth val="1"/>
          <c:extLst>
            <c:ext xmlns:c16="http://schemas.microsoft.com/office/drawing/2014/chart" uri="{C3380CC4-5D6E-409C-BE32-E72D297353CC}">
              <c16:uniqueId val="{00000000-F106-4948-A9D8-6E5F891CCAEE}"/>
            </c:ext>
          </c:extLst>
        </c:ser>
        <c:ser>
          <c:idx val="1"/>
          <c:order val="1"/>
          <c:tx>
            <c:strRef>
              <c:f>[lfsa_egaedaa.xlsx]Sheet6!$B$31</c:f>
              <c:strCache>
                <c:ptCount val="1"/>
                <c:pt idx="0">
                  <c:v>Finland</c:v>
                </c:pt>
              </c:strCache>
            </c:strRef>
          </c:tx>
          <c:spPr>
            <a:ln w="28575" cap="rnd">
              <a:solidFill>
                <a:schemeClr val="accent2"/>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[lfsa_egaedaa.xlsx]Sheet6!$C$31:$O$31</c:f>
              <c:numCache>
                <c:formatCode>General</c:formatCode>
                <c:ptCount val="13"/>
                <c:pt idx="0">
                  <c:v>53.177000000000021</c:v>
                </c:pt>
                <c:pt idx="1">
                  <c:v>46.221000000000004</c:v>
                </c:pt>
                <c:pt idx="2">
                  <c:v>58.65100000000001</c:v>
                </c:pt>
                <c:pt idx="3">
                  <c:v>58.878000000000043</c:v>
                </c:pt>
                <c:pt idx="4">
                  <c:v>58.465000000000032</c:v>
                </c:pt>
                <c:pt idx="5">
                  <c:v>67.284999999999968</c:v>
                </c:pt>
                <c:pt idx="6">
                  <c:v>66.841000000000008</c:v>
                </c:pt>
                <c:pt idx="7">
                  <c:v>74.321000000000026</c:v>
                </c:pt>
                <c:pt idx="8">
                  <c:v>75.312999999999988</c:v>
                </c:pt>
                <c:pt idx="9">
                  <c:v>79.274000000000058</c:v>
                </c:pt>
                <c:pt idx="10">
                  <c:v>81.982000000000028</c:v>
                </c:pt>
                <c:pt idx="11">
                  <c:v>75.208000000000027</c:v>
                </c:pt>
                <c:pt idx="12">
                  <c:v>78.925000000000011</c:v>
                </c:pt>
              </c:numCache>
            </c:numRef>
          </c:yVal>
          <c:smooth val="1"/>
          <c:extLst>
            <c:ext xmlns:c16="http://schemas.microsoft.com/office/drawing/2014/chart" uri="{C3380CC4-5D6E-409C-BE32-E72D297353CC}">
              <c16:uniqueId val="{00000001-F106-4948-A9D8-6E5F891CCAEE}"/>
            </c:ext>
          </c:extLst>
        </c:ser>
        <c:ser>
          <c:idx val="2"/>
          <c:order val="2"/>
          <c:tx>
            <c:strRef>
              <c:f>[lfsa_egaedaa.xlsx]Sheet6!$B$32</c:f>
              <c:strCache>
                <c:ptCount val="1"/>
                <c:pt idx="0">
                  <c:v>Norway</c:v>
                </c:pt>
              </c:strCache>
            </c:strRef>
          </c:tx>
          <c:spPr>
            <a:ln w="28575" cap="rnd">
              <a:solidFill>
                <a:schemeClr val="accent3"/>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[lfsa_egaedaa.xlsx]Sheet6!$C$32:$O$32</c:f>
              <c:numCache>
                <c:formatCode>General</c:formatCode>
                <c:ptCount val="13"/>
                <c:pt idx="0">
                  <c:v>17.687000000000012</c:v>
                </c:pt>
                <c:pt idx="1">
                  <c:v>3.5629999999999882</c:v>
                </c:pt>
                <c:pt idx="2">
                  <c:v>5.1940000000000168</c:v>
                </c:pt>
                <c:pt idx="3">
                  <c:v>9.7549999999999955</c:v>
                </c:pt>
                <c:pt idx="4">
                  <c:v>2.4420000000000073</c:v>
                </c:pt>
                <c:pt idx="5">
                  <c:v>12.654000000000025</c:v>
                </c:pt>
                <c:pt idx="6">
                  <c:v>12.83499999999998</c:v>
                </c:pt>
                <c:pt idx="7">
                  <c:v>11.199000000000012</c:v>
                </c:pt>
                <c:pt idx="8">
                  <c:v>9.7699999999999818</c:v>
                </c:pt>
                <c:pt idx="9">
                  <c:v>12.831000000000017</c:v>
                </c:pt>
                <c:pt idx="10">
                  <c:v>4.335000000000008</c:v>
                </c:pt>
                <c:pt idx="11">
                  <c:v>-14.305000000000035</c:v>
                </c:pt>
                <c:pt idx="12">
                  <c:v>-26.200999999999965</c:v>
                </c:pt>
              </c:numCache>
            </c:numRef>
          </c:yVal>
          <c:smooth val="1"/>
          <c:extLst>
            <c:ext xmlns:c16="http://schemas.microsoft.com/office/drawing/2014/chart" uri="{C3380CC4-5D6E-409C-BE32-E72D297353CC}">
              <c16:uniqueId val="{00000002-F106-4948-A9D8-6E5F891CCAEE}"/>
            </c:ext>
          </c:extLst>
        </c:ser>
        <c:ser>
          <c:idx val="3"/>
          <c:order val="3"/>
          <c:tx>
            <c:strRef>
              <c:f>[lfsa_egaedaa.xlsx]Sheet6!$B$33</c:f>
              <c:strCache>
                <c:ptCount val="1"/>
                <c:pt idx="0">
                  <c:v>Sweden</c:v>
                </c:pt>
              </c:strCache>
            </c:strRef>
          </c:tx>
          <c:spPr>
            <a:ln w="28575" cap="rnd">
              <a:solidFill>
                <a:schemeClr val="accent4"/>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[lfsa_egaedaa.xlsx]Sheet6!$C$33:$O$33</c:f>
              <c:numCache>
                <c:formatCode>General</c:formatCode>
                <c:ptCount val="13"/>
                <c:pt idx="0">
                  <c:v>117.75200000000007</c:v>
                </c:pt>
                <c:pt idx="1">
                  <c:v>111.21999999999997</c:v>
                </c:pt>
                <c:pt idx="2">
                  <c:v>133.37699999999995</c:v>
                </c:pt>
                <c:pt idx="3">
                  <c:v>128.17000000000002</c:v>
                </c:pt>
                <c:pt idx="4">
                  <c:v>120.83900000000006</c:v>
                </c:pt>
                <c:pt idx="5">
                  <c:v>135.34299999999996</c:v>
                </c:pt>
                <c:pt idx="6">
                  <c:v>143.63300000000004</c:v>
                </c:pt>
                <c:pt idx="7">
                  <c:v>97.288999999999987</c:v>
                </c:pt>
                <c:pt idx="8">
                  <c:v>104.03499999999997</c:v>
                </c:pt>
                <c:pt idx="9">
                  <c:v>108.72000000000003</c:v>
                </c:pt>
                <c:pt idx="10">
                  <c:v>115.83699999999999</c:v>
                </c:pt>
                <c:pt idx="11">
                  <c:v>130.28699999999998</c:v>
                </c:pt>
                <c:pt idx="12">
                  <c:v>143.14699999999999</c:v>
                </c:pt>
              </c:numCache>
            </c:numRef>
          </c:yVal>
          <c:smooth val="1"/>
          <c:extLst>
            <c:ext xmlns:c16="http://schemas.microsoft.com/office/drawing/2014/chart" uri="{C3380CC4-5D6E-409C-BE32-E72D297353CC}">
              <c16:uniqueId val="{00000003-F106-4948-A9D8-6E5F891CCAEE}"/>
            </c:ext>
          </c:extLst>
        </c:ser>
        <c:dLbls>
          <c:showLegendKey val="0"/>
          <c:showVal val="0"/>
          <c:showCatName val="0"/>
          <c:showSerName val="0"/>
          <c:showPercent val="0"/>
          <c:showBubbleSize val="0"/>
        </c:dLbls>
        <c:axId val="751432784"/>
        <c:axId val="463207856"/>
      </c:scatterChart>
      <c:valAx>
        <c:axId val="7514327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207856"/>
        <c:crosses val="autoZero"/>
        <c:crossBetween val="midCat"/>
      </c:valAx>
      <c:valAx>
        <c:axId val="4632078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143278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[lfsa_egaedaa.xlsx]Sheet6!$B$34</c:f>
              <c:strCache>
                <c:ptCount val="1"/>
                <c:pt idx="0">
                  <c:v>Denmark</c:v>
                </c:pt>
              </c:strCache>
            </c:strRef>
          </c:tx>
          <c:spPr>
            <a:ln w="28575" cap="rnd">
              <a:solidFill>
                <a:schemeClr val="accent1"/>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[lfsa_egaedaa.xlsx]Sheet6!$C$34:$O$34</c:f>
              <c:numCache>
                <c:formatCode>General</c:formatCode>
                <c:ptCount val="13"/>
                <c:pt idx="0">
                  <c:v>15.682999999999993</c:v>
                </c:pt>
                <c:pt idx="1">
                  <c:v>-8.4500000000000171</c:v>
                </c:pt>
                <c:pt idx="2">
                  <c:v>19.064999999999998</c:v>
                </c:pt>
                <c:pt idx="3">
                  <c:v>25.471000000000004</c:v>
                </c:pt>
                <c:pt idx="4">
                  <c:v>24.007000000000005</c:v>
                </c:pt>
                <c:pt idx="5">
                  <c:v>21.301999999999992</c:v>
                </c:pt>
                <c:pt idx="6">
                  <c:v>21.227000000000004</c:v>
                </c:pt>
                <c:pt idx="7">
                  <c:v>18.518000000000001</c:v>
                </c:pt>
                <c:pt idx="8">
                  <c:v>12.438999999999993</c:v>
                </c:pt>
                <c:pt idx="9">
                  <c:v>11.712000000000018</c:v>
                </c:pt>
                <c:pt idx="10">
                  <c:v>5.9300000000000068</c:v>
                </c:pt>
                <c:pt idx="11">
                  <c:v>18.192000000000007</c:v>
                </c:pt>
                <c:pt idx="12">
                  <c:v>4.8149999999999977</c:v>
                </c:pt>
              </c:numCache>
            </c:numRef>
          </c:yVal>
          <c:smooth val="1"/>
          <c:extLst>
            <c:ext xmlns:c16="http://schemas.microsoft.com/office/drawing/2014/chart" uri="{C3380CC4-5D6E-409C-BE32-E72D297353CC}">
              <c16:uniqueId val="{00000000-38D1-674A-A6B9-F0130C51D618}"/>
            </c:ext>
          </c:extLst>
        </c:ser>
        <c:ser>
          <c:idx val="1"/>
          <c:order val="1"/>
          <c:tx>
            <c:strRef>
              <c:f>[lfsa_egaedaa.xlsx]Sheet6!$B$35</c:f>
              <c:strCache>
                <c:ptCount val="1"/>
                <c:pt idx="0">
                  <c:v>Finland</c:v>
                </c:pt>
              </c:strCache>
            </c:strRef>
          </c:tx>
          <c:spPr>
            <a:ln w="28575" cap="rnd">
              <a:solidFill>
                <a:schemeClr val="accent2"/>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[lfsa_egaedaa.xlsx]Sheet6!$C$35:$O$35</c:f>
              <c:numCache>
                <c:formatCode>General</c:formatCode>
                <c:ptCount val="13"/>
                <c:pt idx="0">
                  <c:v>19.841999999999985</c:v>
                </c:pt>
                <c:pt idx="1">
                  <c:v>21.984999999999985</c:v>
                </c:pt>
                <c:pt idx="2">
                  <c:v>27.237000000000023</c:v>
                </c:pt>
                <c:pt idx="3">
                  <c:v>28.785000000000025</c:v>
                </c:pt>
                <c:pt idx="4">
                  <c:v>30.089000000000027</c:v>
                </c:pt>
                <c:pt idx="5">
                  <c:v>25.65900000000002</c:v>
                </c:pt>
                <c:pt idx="6">
                  <c:v>22.633999999999986</c:v>
                </c:pt>
                <c:pt idx="7">
                  <c:v>24.279000000000025</c:v>
                </c:pt>
                <c:pt idx="8">
                  <c:v>23.841000000000008</c:v>
                </c:pt>
                <c:pt idx="9">
                  <c:v>17.063000000000017</c:v>
                </c:pt>
                <c:pt idx="10">
                  <c:v>12.449000000000012</c:v>
                </c:pt>
                <c:pt idx="11">
                  <c:v>7.4420000000000073</c:v>
                </c:pt>
                <c:pt idx="12">
                  <c:v>2.7349999999999852</c:v>
                </c:pt>
              </c:numCache>
            </c:numRef>
          </c:yVal>
          <c:smooth val="1"/>
          <c:extLst>
            <c:ext xmlns:c16="http://schemas.microsoft.com/office/drawing/2014/chart" uri="{C3380CC4-5D6E-409C-BE32-E72D297353CC}">
              <c16:uniqueId val="{00000001-38D1-674A-A6B9-F0130C51D618}"/>
            </c:ext>
          </c:extLst>
        </c:ser>
        <c:ser>
          <c:idx val="2"/>
          <c:order val="2"/>
          <c:tx>
            <c:strRef>
              <c:f>[lfsa_egaedaa.xlsx]Sheet6!$B$36</c:f>
              <c:strCache>
                <c:ptCount val="1"/>
                <c:pt idx="0">
                  <c:v>Norway</c:v>
                </c:pt>
              </c:strCache>
            </c:strRef>
          </c:tx>
          <c:spPr>
            <a:ln w="28575" cap="rnd">
              <a:solidFill>
                <a:schemeClr val="accent3"/>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[lfsa_egaedaa.xlsx]Sheet6!$C$36:$O$36</c:f>
              <c:numCache>
                <c:formatCode>General</c:formatCode>
                <c:ptCount val="13"/>
                <c:pt idx="0">
                  <c:v>0.20999999999997954</c:v>
                </c:pt>
                <c:pt idx="1">
                  <c:v>-12.29000000000002</c:v>
                </c:pt>
                <c:pt idx="2">
                  <c:v>-13.502999999999986</c:v>
                </c:pt>
                <c:pt idx="3">
                  <c:v>-18.01600000000002</c:v>
                </c:pt>
                <c:pt idx="4">
                  <c:v>-27.444000000000017</c:v>
                </c:pt>
                <c:pt idx="5">
                  <c:v>6.0729999999999791</c:v>
                </c:pt>
                <c:pt idx="6">
                  <c:v>3.2769999999999868</c:v>
                </c:pt>
                <c:pt idx="7">
                  <c:v>-10.927000000000021</c:v>
                </c:pt>
                <c:pt idx="8">
                  <c:v>-0.24399999999997135</c:v>
                </c:pt>
                <c:pt idx="9">
                  <c:v>-6.4119999999999777</c:v>
                </c:pt>
                <c:pt idx="10">
                  <c:v>10.410000000000025</c:v>
                </c:pt>
                <c:pt idx="11">
                  <c:v>8.0419999999999732</c:v>
                </c:pt>
                <c:pt idx="12">
                  <c:v>12.971000000000004</c:v>
                </c:pt>
              </c:numCache>
            </c:numRef>
          </c:yVal>
          <c:smooth val="1"/>
          <c:extLst>
            <c:ext xmlns:c16="http://schemas.microsoft.com/office/drawing/2014/chart" uri="{C3380CC4-5D6E-409C-BE32-E72D297353CC}">
              <c16:uniqueId val="{00000002-38D1-674A-A6B9-F0130C51D618}"/>
            </c:ext>
          </c:extLst>
        </c:ser>
        <c:ser>
          <c:idx val="3"/>
          <c:order val="3"/>
          <c:tx>
            <c:strRef>
              <c:f>[lfsa_egaedaa.xlsx]Sheet6!$B$37</c:f>
              <c:strCache>
                <c:ptCount val="1"/>
                <c:pt idx="0">
                  <c:v>Sweden</c:v>
                </c:pt>
              </c:strCache>
            </c:strRef>
          </c:tx>
          <c:spPr>
            <a:ln w="28575" cap="rnd">
              <a:solidFill>
                <a:schemeClr val="accent4"/>
              </a:solidFill>
              <a:round/>
            </a:ln>
            <a:effectLst/>
          </c:spPr>
          <c:marker>
            <c:symbol val="none"/>
          </c:marker>
          <c:xVal>
            <c:numRef>
              <c:f>[lfsa_egaedaa.xlsx]Sheet6!$C$1:$O$1</c:f>
              <c:numCache>
                <c:formatCode>General</c:formatCode>
                <c:ptCount val="13"/>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numCache>
            </c:numRef>
          </c:xVal>
          <c:yVal>
            <c:numRef>
              <c:f>[lfsa_egaedaa.xlsx]Sheet6!$C$37:$O$37</c:f>
              <c:numCache>
                <c:formatCode>General</c:formatCode>
                <c:ptCount val="13"/>
                <c:pt idx="0">
                  <c:v>24.951999999999998</c:v>
                </c:pt>
                <c:pt idx="1">
                  <c:v>21.139999999999986</c:v>
                </c:pt>
                <c:pt idx="2">
                  <c:v>21.692000000000007</c:v>
                </c:pt>
                <c:pt idx="3">
                  <c:v>26.783000000000015</c:v>
                </c:pt>
                <c:pt idx="4">
                  <c:v>17.377999999999986</c:v>
                </c:pt>
                <c:pt idx="5">
                  <c:v>12.390999999999963</c:v>
                </c:pt>
                <c:pt idx="6">
                  <c:v>-3.2060000000000173</c:v>
                </c:pt>
                <c:pt idx="7">
                  <c:v>-16.447999999999979</c:v>
                </c:pt>
                <c:pt idx="8">
                  <c:v>-21.58299999999997</c:v>
                </c:pt>
                <c:pt idx="9">
                  <c:v>-37.995000000000005</c:v>
                </c:pt>
                <c:pt idx="10">
                  <c:v>-44.67999999999995</c:v>
                </c:pt>
                <c:pt idx="11">
                  <c:v>-47.076999999999998</c:v>
                </c:pt>
                <c:pt idx="12">
                  <c:v>-59.308999999999969</c:v>
                </c:pt>
              </c:numCache>
            </c:numRef>
          </c:yVal>
          <c:smooth val="1"/>
          <c:extLst>
            <c:ext xmlns:c16="http://schemas.microsoft.com/office/drawing/2014/chart" uri="{C3380CC4-5D6E-409C-BE32-E72D297353CC}">
              <c16:uniqueId val="{00000003-38D1-674A-A6B9-F0130C51D618}"/>
            </c:ext>
          </c:extLst>
        </c:ser>
        <c:dLbls>
          <c:showLegendKey val="0"/>
          <c:showVal val="0"/>
          <c:showCatName val="0"/>
          <c:showSerName val="0"/>
          <c:showPercent val="0"/>
          <c:showBubbleSize val="0"/>
        </c:dLbls>
        <c:axId val="751432784"/>
        <c:axId val="463207856"/>
      </c:scatterChart>
      <c:valAx>
        <c:axId val="7514327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3207856"/>
        <c:crosses val="autoZero"/>
        <c:crossBetween val="midCat"/>
      </c:valAx>
      <c:valAx>
        <c:axId val="4632078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1432784"/>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560" b="0" i="0" u="none" strike="noStrike" kern="1200" spc="0" baseline="0">
                <a:solidFill>
                  <a:schemeClr val="tx1">
                    <a:lumMod val="65000"/>
                    <a:lumOff val="35000"/>
                  </a:schemeClr>
                </a:solidFill>
                <a:latin typeface="+mn-lt"/>
                <a:ea typeface="+mn-ea"/>
                <a:cs typeface="+mn-cs"/>
              </a:defRPr>
            </a:pPr>
            <a:r>
              <a:rPr lang="fi-FI"/>
              <a:t>Direct taxes % of GDP, Denmark, Finland, Norway and Sweden, 1965-2019, data source: OECD</a:t>
            </a:r>
            <a:endParaRPr lang="en-US"/>
          </a:p>
        </c:rich>
      </c:tx>
      <c:overlay val="0"/>
      <c:spPr>
        <a:noFill/>
        <a:ln>
          <a:noFill/>
        </a:ln>
        <a:effectLst/>
      </c:spPr>
      <c:txPr>
        <a:bodyPr rot="0" spcFirstLastPara="1" vertOverflow="ellipsis" vert="horz" wrap="square" anchor="ctr" anchorCtr="1"/>
        <a:lstStyle/>
        <a:p>
          <a:pPr>
            <a:defRPr sz="15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'[social-expenditure-as-percentage-of-gdp copy.xlsx]Sheet3 (2)'!$C$49</c:f>
              <c:strCache>
                <c:ptCount val="1"/>
                <c:pt idx="0">
                  <c:v>Denmark</c:v>
                </c:pt>
              </c:strCache>
            </c:strRef>
          </c:tx>
          <c:spPr>
            <a:ln w="28575" cap="rnd">
              <a:solidFill>
                <a:schemeClr val="accent1"/>
              </a:solidFill>
              <a:round/>
            </a:ln>
            <a:effectLst/>
          </c:spPr>
          <c:marker>
            <c:symbol val="none"/>
          </c:marker>
          <c:cat>
            <c:numRef>
              <c:f>'[social-expenditure-as-percentage-of-gdp copy.xlsx]Sheet3 (2)'!$D$48:$BF$48</c:f>
              <c:numCache>
                <c:formatCode>General</c:formatCode>
                <c:ptCount val="55"/>
                <c:pt idx="0">
                  <c:v>1965</c:v>
                </c:pt>
                <c:pt idx="1">
                  <c:v>1966</c:v>
                </c:pt>
                <c:pt idx="2">
                  <c:v>1967</c:v>
                </c:pt>
                <c:pt idx="3">
                  <c:v>1968</c:v>
                </c:pt>
                <c:pt idx="4">
                  <c:v>1969</c:v>
                </c:pt>
                <c:pt idx="5">
                  <c:v>1970</c:v>
                </c:pt>
                <c:pt idx="6">
                  <c:v>1971</c:v>
                </c:pt>
                <c:pt idx="7">
                  <c:v>1972</c:v>
                </c:pt>
                <c:pt idx="8">
                  <c:v>1973</c:v>
                </c:pt>
                <c:pt idx="9">
                  <c:v>1974</c:v>
                </c:pt>
                <c:pt idx="10">
                  <c:v>1975</c:v>
                </c:pt>
                <c:pt idx="11">
                  <c:v>1976</c:v>
                </c:pt>
                <c:pt idx="12">
                  <c:v>1977</c:v>
                </c:pt>
                <c:pt idx="13">
                  <c:v>1978</c:v>
                </c:pt>
                <c:pt idx="14">
                  <c:v>1979</c:v>
                </c:pt>
                <c:pt idx="15">
                  <c:v>1980</c:v>
                </c:pt>
                <c:pt idx="16">
                  <c:v>1981</c:v>
                </c:pt>
                <c:pt idx="17">
                  <c:v>1982</c:v>
                </c:pt>
                <c:pt idx="18">
                  <c:v>1983</c:v>
                </c:pt>
                <c:pt idx="19">
                  <c:v>1984</c:v>
                </c:pt>
                <c:pt idx="20">
                  <c:v>1985</c:v>
                </c:pt>
                <c:pt idx="21">
                  <c:v>1986</c:v>
                </c:pt>
                <c:pt idx="22">
                  <c:v>1987</c:v>
                </c:pt>
                <c:pt idx="23">
                  <c:v>1988</c:v>
                </c:pt>
                <c:pt idx="24">
                  <c:v>1989</c:v>
                </c:pt>
                <c:pt idx="25">
                  <c:v>1990</c:v>
                </c:pt>
                <c:pt idx="26">
                  <c:v>1991</c:v>
                </c:pt>
                <c:pt idx="27">
                  <c:v>1992</c:v>
                </c:pt>
                <c:pt idx="28">
                  <c:v>1993</c:v>
                </c:pt>
                <c:pt idx="29">
                  <c:v>1994</c:v>
                </c:pt>
                <c:pt idx="30">
                  <c:v>1995</c:v>
                </c:pt>
                <c:pt idx="31">
                  <c:v>1996</c:v>
                </c:pt>
                <c:pt idx="32">
                  <c:v>1997</c:v>
                </c:pt>
                <c:pt idx="33">
                  <c:v>1998</c:v>
                </c:pt>
                <c:pt idx="34">
                  <c:v>1999</c:v>
                </c:pt>
                <c:pt idx="35">
                  <c:v>2000</c:v>
                </c:pt>
                <c:pt idx="36">
                  <c:v>2001</c:v>
                </c:pt>
                <c:pt idx="37">
                  <c:v>2002</c:v>
                </c:pt>
                <c:pt idx="38">
                  <c:v>2003</c:v>
                </c:pt>
                <c:pt idx="39">
                  <c:v>2004</c:v>
                </c:pt>
                <c:pt idx="40">
                  <c:v>2005</c:v>
                </c:pt>
                <c:pt idx="41">
                  <c:v>2006</c:v>
                </c:pt>
                <c:pt idx="42">
                  <c:v>2007</c:v>
                </c:pt>
                <c:pt idx="43">
                  <c:v>2008</c:v>
                </c:pt>
                <c:pt idx="44">
                  <c:v>2009</c:v>
                </c:pt>
                <c:pt idx="45">
                  <c:v>2010</c:v>
                </c:pt>
                <c:pt idx="46">
                  <c:v>2011</c:v>
                </c:pt>
                <c:pt idx="47">
                  <c:v>2012</c:v>
                </c:pt>
                <c:pt idx="48">
                  <c:v>2013</c:v>
                </c:pt>
                <c:pt idx="49">
                  <c:v>2014</c:v>
                </c:pt>
                <c:pt idx="50">
                  <c:v>2015</c:v>
                </c:pt>
                <c:pt idx="51">
                  <c:v>2016</c:v>
                </c:pt>
                <c:pt idx="52">
                  <c:v>2017</c:v>
                </c:pt>
                <c:pt idx="53">
                  <c:v>2018</c:v>
                </c:pt>
                <c:pt idx="54">
                  <c:v>2019</c:v>
                </c:pt>
              </c:numCache>
            </c:numRef>
          </c:cat>
          <c:val>
            <c:numRef>
              <c:f>'[social-expenditure-as-percentage-of-gdp copy.xlsx]Sheet3 (2)'!$D$49:$BF$49</c:f>
              <c:numCache>
                <c:formatCode>0.0</c:formatCode>
                <c:ptCount val="55"/>
                <c:pt idx="0">
                  <c:v>17.8</c:v>
                </c:pt>
                <c:pt idx="1">
                  <c:v>18.3</c:v>
                </c:pt>
                <c:pt idx="2">
                  <c:v>18.7</c:v>
                </c:pt>
                <c:pt idx="3">
                  <c:v>19.5</c:v>
                </c:pt>
                <c:pt idx="4">
                  <c:v>18.899999999999999</c:v>
                </c:pt>
                <c:pt idx="5">
                  <c:v>23.3</c:v>
                </c:pt>
                <c:pt idx="6">
                  <c:v>26.3</c:v>
                </c:pt>
                <c:pt idx="7">
                  <c:v>25.8</c:v>
                </c:pt>
                <c:pt idx="8">
                  <c:v>25.099999999999998</c:v>
                </c:pt>
                <c:pt idx="9">
                  <c:v>27.7</c:v>
                </c:pt>
                <c:pt idx="10">
                  <c:v>24.3</c:v>
                </c:pt>
                <c:pt idx="11">
                  <c:v>24.400000000000002</c:v>
                </c:pt>
                <c:pt idx="12">
                  <c:v>23.900000000000002</c:v>
                </c:pt>
                <c:pt idx="13">
                  <c:v>24.400000000000002</c:v>
                </c:pt>
                <c:pt idx="14">
                  <c:v>24.700000000000003</c:v>
                </c:pt>
                <c:pt idx="15">
                  <c:v>25.7</c:v>
                </c:pt>
                <c:pt idx="16">
                  <c:v>25.3</c:v>
                </c:pt>
                <c:pt idx="17">
                  <c:v>24.8</c:v>
                </c:pt>
                <c:pt idx="18">
                  <c:v>26.1</c:v>
                </c:pt>
                <c:pt idx="19">
                  <c:v>27.900000000000002</c:v>
                </c:pt>
                <c:pt idx="20">
                  <c:v>29.5</c:v>
                </c:pt>
                <c:pt idx="21">
                  <c:v>30.8</c:v>
                </c:pt>
                <c:pt idx="22">
                  <c:v>32.200000000000003</c:v>
                </c:pt>
                <c:pt idx="23">
                  <c:v>32.800000000000004</c:v>
                </c:pt>
                <c:pt idx="24">
                  <c:v>32.700000000000003</c:v>
                </c:pt>
                <c:pt idx="25">
                  <c:v>31.099999999999998</c:v>
                </c:pt>
                <c:pt idx="26">
                  <c:v>30.499999999999996</c:v>
                </c:pt>
                <c:pt idx="27">
                  <c:v>31.400000000000002</c:v>
                </c:pt>
                <c:pt idx="28">
                  <c:v>32.799999999999997</c:v>
                </c:pt>
                <c:pt idx="29">
                  <c:v>33.4</c:v>
                </c:pt>
                <c:pt idx="30">
                  <c:v>33.20000000000001</c:v>
                </c:pt>
                <c:pt idx="31">
                  <c:v>32.900000000000006</c:v>
                </c:pt>
                <c:pt idx="32">
                  <c:v>32.800000000000004</c:v>
                </c:pt>
                <c:pt idx="33">
                  <c:v>32.200000000000003</c:v>
                </c:pt>
                <c:pt idx="34">
                  <c:v>33.6</c:v>
                </c:pt>
                <c:pt idx="35">
                  <c:v>33</c:v>
                </c:pt>
                <c:pt idx="36">
                  <c:v>31.200000000000006</c:v>
                </c:pt>
                <c:pt idx="37">
                  <c:v>30.000000000000004</c:v>
                </c:pt>
                <c:pt idx="38">
                  <c:v>30.8</c:v>
                </c:pt>
                <c:pt idx="39">
                  <c:v>32.500000000000007</c:v>
                </c:pt>
                <c:pt idx="40">
                  <c:v>34.6</c:v>
                </c:pt>
                <c:pt idx="41">
                  <c:v>31.500000000000004</c:v>
                </c:pt>
                <c:pt idx="42">
                  <c:v>30.700000000000003</c:v>
                </c:pt>
                <c:pt idx="43">
                  <c:v>30.3</c:v>
                </c:pt>
                <c:pt idx="44">
                  <c:v>30.600000000000005</c:v>
                </c:pt>
                <c:pt idx="45">
                  <c:v>32.1</c:v>
                </c:pt>
                <c:pt idx="46">
                  <c:v>32.200000000000003</c:v>
                </c:pt>
                <c:pt idx="47">
                  <c:v>33.1</c:v>
                </c:pt>
                <c:pt idx="48">
                  <c:v>32.299999999999997</c:v>
                </c:pt>
                <c:pt idx="49">
                  <c:v>36.899999999999991</c:v>
                </c:pt>
                <c:pt idx="50">
                  <c:v>33</c:v>
                </c:pt>
                <c:pt idx="51">
                  <c:v>32.800000000000004</c:v>
                </c:pt>
                <c:pt idx="52">
                  <c:v>32.9</c:v>
                </c:pt>
                <c:pt idx="53">
                  <c:v>30.5</c:v>
                </c:pt>
                <c:pt idx="54">
                  <c:v>35.5</c:v>
                </c:pt>
              </c:numCache>
            </c:numRef>
          </c:val>
          <c:smooth val="1"/>
          <c:extLst>
            <c:ext xmlns:c16="http://schemas.microsoft.com/office/drawing/2014/chart" uri="{C3380CC4-5D6E-409C-BE32-E72D297353CC}">
              <c16:uniqueId val="{00000000-4A1C-4747-891F-08B5C243490D}"/>
            </c:ext>
          </c:extLst>
        </c:ser>
        <c:ser>
          <c:idx val="1"/>
          <c:order val="1"/>
          <c:tx>
            <c:strRef>
              <c:f>'[social-expenditure-as-percentage-of-gdp copy.xlsx]Sheet3 (2)'!$C$50</c:f>
              <c:strCache>
                <c:ptCount val="1"/>
                <c:pt idx="0">
                  <c:v>Finland</c:v>
                </c:pt>
              </c:strCache>
            </c:strRef>
          </c:tx>
          <c:spPr>
            <a:ln w="28575" cap="rnd">
              <a:solidFill>
                <a:schemeClr val="accent2"/>
              </a:solidFill>
              <a:round/>
            </a:ln>
            <a:effectLst/>
          </c:spPr>
          <c:marker>
            <c:symbol val="none"/>
          </c:marker>
          <c:cat>
            <c:numRef>
              <c:f>'[social-expenditure-as-percentage-of-gdp copy.xlsx]Sheet3 (2)'!$D$48:$BF$48</c:f>
              <c:numCache>
                <c:formatCode>General</c:formatCode>
                <c:ptCount val="55"/>
                <c:pt idx="0">
                  <c:v>1965</c:v>
                </c:pt>
                <c:pt idx="1">
                  <c:v>1966</c:v>
                </c:pt>
                <c:pt idx="2">
                  <c:v>1967</c:v>
                </c:pt>
                <c:pt idx="3">
                  <c:v>1968</c:v>
                </c:pt>
                <c:pt idx="4">
                  <c:v>1969</c:v>
                </c:pt>
                <c:pt idx="5">
                  <c:v>1970</c:v>
                </c:pt>
                <c:pt idx="6">
                  <c:v>1971</c:v>
                </c:pt>
                <c:pt idx="7">
                  <c:v>1972</c:v>
                </c:pt>
                <c:pt idx="8">
                  <c:v>1973</c:v>
                </c:pt>
                <c:pt idx="9">
                  <c:v>1974</c:v>
                </c:pt>
                <c:pt idx="10">
                  <c:v>1975</c:v>
                </c:pt>
                <c:pt idx="11">
                  <c:v>1976</c:v>
                </c:pt>
                <c:pt idx="12">
                  <c:v>1977</c:v>
                </c:pt>
                <c:pt idx="13">
                  <c:v>1978</c:v>
                </c:pt>
                <c:pt idx="14">
                  <c:v>1979</c:v>
                </c:pt>
                <c:pt idx="15">
                  <c:v>1980</c:v>
                </c:pt>
                <c:pt idx="16">
                  <c:v>1981</c:v>
                </c:pt>
                <c:pt idx="17">
                  <c:v>1982</c:v>
                </c:pt>
                <c:pt idx="18">
                  <c:v>1983</c:v>
                </c:pt>
                <c:pt idx="19">
                  <c:v>1984</c:v>
                </c:pt>
                <c:pt idx="20">
                  <c:v>1985</c:v>
                </c:pt>
                <c:pt idx="21">
                  <c:v>1986</c:v>
                </c:pt>
                <c:pt idx="22">
                  <c:v>1987</c:v>
                </c:pt>
                <c:pt idx="23">
                  <c:v>1988</c:v>
                </c:pt>
                <c:pt idx="24">
                  <c:v>1989</c:v>
                </c:pt>
                <c:pt idx="25">
                  <c:v>1990</c:v>
                </c:pt>
                <c:pt idx="26">
                  <c:v>1991</c:v>
                </c:pt>
                <c:pt idx="27">
                  <c:v>1992</c:v>
                </c:pt>
                <c:pt idx="28">
                  <c:v>1993</c:v>
                </c:pt>
                <c:pt idx="29">
                  <c:v>1994</c:v>
                </c:pt>
                <c:pt idx="30">
                  <c:v>1995</c:v>
                </c:pt>
                <c:pt idx="31">
                  <c:v>1996</c:v>
                </c:pt>
                <c:pt idx="32">
                  <c:v>1997</c:v>
                </c:pt>
                <c:pt idx="33">
                  <c:v>1998</c:v>
                </c:pt>
                <c:pt idx="34">
                  <c:v>1999</c:v>
                </c:pt>
                <c:pt idx="35">
                  <c:v>2000</c:v>
                </c:pt>
                <c:pt idx="36">
                  <c:v>2001</c:v>
                </c:pt>
                <c:pt idx="37">
                  <c:v>2002</c:v>
                </c:pt>
                <c:pt idx="38">
                  <c:v>2003</c:v>
                </c:pt>
                <c:pt idx="39">
                  <c:v>2004</c:v>
                </c:pt>
                <c:pt idx="40">
                  <c:v>2005</c:v>
                </c:pt>
                <c:pt idx="41">
                  <c:v>2006</c:v>
                </c:pt>
                <c:pt idx="42">
                  <c:v>2007</c:v>
                </c:pt>
                <c:pt idx="43">
                  <c:v>2008</c:v>
                </c:pt>
                <c:pt idx="44">
                  <c:v>2009</c:v>
                </c:pt>
                <c:pt idx="45">
                  <c:v>2010</c:v>
                </c:pt>
                <c:pt idx="46">
                  <c:v>2011</c:v>
                </c:pt>
                <c:pt idx="47">
                  <c:v>2012</c:v>
                </c:pt>
                <c:pt idx="48">
                  <c:v>2013</c:v>
                </c:pt>
                <c:pt idx="49">
                  <c:v>2014</c:v>
                </c:pt>
                <c:pt idx="50">
                  <c:v>2015</c:v>
                </c:pt>
                <c:pt idx="51">
                  <c:v>2016</c:v>
                </c:pt>
                <c:pt idx="52">
                  <c:v>2017</c:v>
                </c:pt>
                <c:pt idx="53">
                  <c:v>2018</c:v>
                </c:pt>
                <c:pt idx="54">
                  <c:v>2019</c:v>
                </c:pt>
              </c:numCache>
            </c:numRef>
          </c:cat>
          <c:val>
            <c:numRef>
              <c:f>'[social-expenditure-as-percentage-of-gdp copy.xlsx]Sheet3 (2)'!$D$50:$BF$50</c:f>
              <c:numCache>
                <c:formatCode>0.0</c:formatCode>
                <c:ptCount val="55"/>
                <c:pt idx="0">
                  <c:v>17.2</c:v>
                </c:pt>
                <c:pt idx="1">
                  <c:v>18.2</c:v>
                </c:pt>
                <c:pt idx="2">
                  <c:v>18.700000000000003</c:v>
                </c:pt>
                <c:pt idx="3">
                  <c:v>18.8</c:v>
                </c:pt>
                <c:pt idx="4">
                  <c:v>18.2</c:v>
                </c:pt>
                <c:pt idx="5">
                  <c:v>19.099999999999998</c:v>
                </c:pt>
                <c:pt idx="6">
                  <c:v>20.100000000000001</c:v>
                </c:pt>
                <c:pt idx="7">
                  <c:v>20.8</c:v>
                </c:pt>
                <c:pt idx="8">
                  <c:v>22</c:v>
                </c:pt>
                <c:pt idx="9">
                  <c:v>22.3</c:v>
                </c:pt>
                <c:pt idx="10">
                  <c:v>26.1</c:v>
                </c:pt>
                <c:pt idx="11">
                  <c:v>29.600000000000005</c:v>
                </c:pt>
                <c:pt idx="12">
                  <c:v>28.699999999999996</c:v>
                </c:pt>
                <c:pt idx="13">
                  <c:v>24.800000000000004</c:v>
                </c:pt>
                <c:pt idx="14">
                  <c:v>23.7</c:v>
                </c:pt>
                <c:pt idx="15">
                  <c:v>24.1</c:v>
                </c:pt>
                <c:pt idx="16">
                  <c:v>25.8</c:v>
                </c:pt>
                <c:pt idx="17">
                  <c:v>24.900000000000002</c:v>
                </c:pt>
                <c:pt idx="18">
                  <c:v>24.6</c:v>
                </c:pt>
                <c:pt idx="19">
                  <c:v>25.700000000000003</c:v>
                </c:pt>
                <c:pt idx="20">
                  <c:v>27.500000000000004</c:v>
                </c:pt>
                <c:pt idx="21">
                  <c:v>28.1</c:v>
                </c:pt>
                <c:pt idx="22">
                  <c:v>26.400000000000002</c:v>
                </c:pt>
                <c:pt idx="23">
                  <c:v>28.8</c:v>
                </c:pt>
                <c:pt idx="24">
                  <c:v>28.3</c:v>
                </c:pt>
                <c:pt idx="25">
                  <c:v>30.300000000000004</c:v>
                </c:pt>
                <c:pt idx="26">
                  <c:v>31.599999999999998</c:v>
                </c:pt>
                <c:pt idx="27">
                  <c:v>32</c:v>
                </c:pt>
                <c:pt idx="28">
                  <c:v>32.300000000000004</c:v>
                </c:pt>
                <c:pt idx="29">
                  <c:v>34.400000000000006</c:v>
                </c:pt>
                <c:pt idx="30">
                  <c:v>33.5</c:v>
                </c:pt>
                <c:pt idx="31">
                  <c:v>34.5</c:v>
                </c:pt>
                <c:pt idx="32">
                  <c:v>33.000000000000007</c:v>
                </c:pt>
                <c:pt idx="33">
                  <c:v>33.200000000000003</c:v>
                </c:pt>
                <c:pt idx="34">
                  <c:v>32.699999999999996</c:v>
                </c:pt>
                <c:pt idx="35">
                  <c:v>34.4</c:v>
                </c:pt>
                <c:pt idx="36">
                  <c:v>32.300000000000004</c:v>
                </c:pt>
                <c:pt idx="37">
                  <c:v>32</c:v>
                </c:pt>
                <c:pt idx="38">
                  <c:v>30.7</c:v>
                </c:pt>
                <c:pt idx="39">
                  <c:v>30.400000000000002</c:v>
                </c:pt>
                <c:pt idx="40">
                  <c:v>30.900000000000002</c:v>
                </c:pt>
                <c:pt idx="41">
                  <c:v>31.1</c:v>
                </c:pt>
                <c:pt idx="42">
                  <c:v>30.900000000000002</c:v>
                </c:pt>
                <c:pt idx="43">
                  <c:v>30.700000000000003</c:v>
                </c:pt>
                <c:pt idx="44">
                  <c:v>30</c:v>
                </c:pt>
                <c:pt idx="45">
                  <c:v>30</c:v>
                </c:pt>
                <c:pt idx="46">
                  <c:v>30.500000000000004</c:v>
                </c:pt>
                <c:pt idx="47">
                  <c:v>31.1</c:v>
                </c:pt>
                <c:pt idx="48">
                  <c:v>31.700000000000003</c:v>
                </c:pt>
                <c:pt idx="49">
                  <c:v>31.999999999999996</c:v>
                </c:pt>
                <c:pt idx="50">
                  <c:v>32.299999999999997</c:v>
                </c:pt>
                <c:pt idx="51">
                  <c:v>32.299999999999997</c:v>
                </c:pt>
                <c:pt idx="52">
                  <c:v>31.900000000000002</c:v>
                </c:pt>
                <c:pt idx="53">
                  <c:v>31.5</c:v>
                </c:pt>
                <c:pt idx="54">
                  <c:v>31.6</c:v>
                </c:pt>
              </c:numCache>
            </c:numRef>
          </c:val>
          <c:smooth val="1"/>
          <c:extLst>
            <c:ext xmlns:c16="http://schemas.microsoft.com/office/drawing/2014/chart" uri="{C3380CC4-5D6E-409C-BE32-E72D297353CC}">
              <c16:uniqueId val="{00000001-4A1C-4747-891F-08B5C243490D}"/>
            </c:ext>
          </c:extLst>
        </c:ser>
        <c:ser>
          <c:idx val="2"/>
          <c:order val="2"/>
          <c:tx>
            <c:strRef>
              <c:f>'[social-expenditure-as-percentage-of-gdp copy.xlsx]Sheet3 (2)'!$C$51</c:f>
              <c:strCache>
                <c:ptCount val="1"/>
                <c:pt idx="0">
                  <c:v>Norway</c:v>
                </c:pt>
              </c:strCache>
            </c:strRef>
          </c:tx>
          <c:spPr>
            <a:ln w="28575" cap="rnd">
              <a:solidFill>
                <a:schemeClr val="accent3"/>
              </a:solidFill>
              <a:round/>
            </a:ln>
            <a:effectLst/>
          </c:spPr>
          <c:marker>
            <c:symbol val="none"/>
          </c:marker>
          <c:cat>
            <c:numRef>
              <c:f>'[social-expenditure-as-percentage-of-gdp copy.xlsx]Sheet3 (2)'!$D$48:$BF$48</c:f>
              <c:numCache>
                <c:formatCode>General</c:formatCode>
                <c:ptCount val="55"/>
                <c:pt idx="0">
                  <c:v>1965</c:v>
                </c:pt>
                <c:pt idx="1">
                  <c:v>1966</c:v>
                </c:pt>
                <c:pt idx="2">
                  <c:v>1967</c:v>
                </c:pt>
                <c:pt idx="3">
                  <c:v>1968</c:v>
                </c:pt>
                <c:pt idx="4">
                  <c:v>1969</c:v>
                </c:pt>
                <c:pt idx="5">
                  <c:v>1970</c:v>
                </c:pt>
                <c:pt idx="6">
                  <c:v>1971</c:v>
                </c:pt>
                <c:pt idx="7">
                  <c:v>1972</c:v>
                </c:pt>
                <c:pt idx="8">
                  <c:v>1973</c:v>
                </c:pt>
                <c:pt idx="9">
                  <c:v>1974</c:v>
                </c:pt>
                <c:pt idx="10">
                  <c:v>1975</c:v>
                </c:pt>
                <c:pt idx="11">
                  <c:v>1976</c:v>
                </c:pt>
                <c:pt idx="12">
                  <c:v>1977</c:v>
                </c:pt>
                <c:pt idx="13">
                  <c:v>1978</c:v>
                </c:pt>
                <c:pt idx="14">
                  <c:v>1979</c:v>
                </c:pt>
                <c:pt idx="15">
                  <c:v>1980</c:v>
                </c:pt>
                <c:pt idx="16">
                  <c:v>1981</c:v>
                </c:pt>
                <c:pt idx="17">
                  <c:v>1982</c:v>
                </c:pt>
                <c:pt idx="18">
                  <c:v>1983</c:v>
                </c:pt>
                <c:pt idx="19">
                  <c:v>1984</c:v>
                </c:pt>
                <c:pt idx="20">
                  <c:v>1985</c:v>
                </c:pt>
                <c:pt idx="21">
                  <c:v>1986</c:v>
                </c:pt>
                <c:pt idx="22">
                  <c:v>1987</c:v>
                </c:pt>
                <c:pt idx="23">
                  <c:v>1988</c:v>
                </c:pt>
                <c:pt idx="24">
                  <c:v>1989</c:v>
                </c:pt>
                <c:pt idx="25">
                  <c:v>1990</c:v>
                </c:pt>
                <c:pt idx="26">
                  <c:v>1991</c:v>
                </c:pt>
                <c:pt idx="27">
                  <c:v>1992</c:v>
                </c:pt>
                <c:pt idx="28">
                  <c:v>1993</c:v>
                </c:pt>
                <c:pt idx="29">
                  <c:v>1994</c:v>
                </c:pt>
                <c:pt idx="30">
                  <c:v>1995</c:v>
                </c:pt>
                <c:pt idx="31">
                  <c:v>1996</c:v>
                </c:pt>
                <c:pt idx="32">
                  <c:v>1997</c:v>
                </c:pt>
                <c:pt idx="33">
                  <c:v>1998</c:v>
                </c:pt>
                <c:pt idx="34">
                  <c:v>1999</c:v>
                </c:pt>
                <c:pt idx="35">
                  <c:v>2000</c:v>
                </c:pt>
                <c:pt idx="36">
                  <c:v>2001</c:v>
                </c:pt>
                <c:pt idx="37">
                  <c:v>2002</c:v>
                </c:pt>
                <c:pt idx="38">
                  <c:v>2003</c:v>
                </c:pt>
                <c:pt idx="39">
                  <c:v>2004</c:v>
                </c:pt>
                <c:pt idx="40">
                  <c:v>2005</c:v>
                </c:pt>
                <c:pt idx="41">
                  <c:v>2006</c:v>
                </c:pt>
                <c:pt idx="42">
                  <c:v>2007</c:v>
                </c:pt>
                <c:pt idx="43">
                  <c:v>2008</c:v>
                </c:pt>
                <c:pt idx="44">
                  <c:v>2009</c:v>
                </c:pt>
                <c:pt idx="45">
                  <c:v>2010</c:v>
                </c:pt>
                <c:pt idx="46">
                  <c:v>2011</c:v>
                </c:pt>
                <c:pt idx="47">
                  <c:v>2012</c:v>
                </c:pt>
                <c:pt idx="48">
                  <c:v>2013</c:v>
                </c:pt>
                <c:pt idx="49">
                  <c:v>2014</c:v>
                </c:pt>
                <c:pt idx="50">
                  <c:v>2015</c:v>
                </c:pt>
                <c:pt idx="51">
                  <c:v>2016</c:v>
                </c:pt>
                <c:pt idx="52">
                  <c:v>2017</c:v>
                </c:pt>
                <c:pt idx="53">
                  <c:v>2018</c:v>
                </c:pt>
                <c:pt idx="54">
                  <c:v>2019</c:v>
                </c:pt>
              </c:numCache>
            </c:numRef>
          </c:cat>
          <c:val>
            <c:numRef>
              <c:f>'[social-expenditure-as-percentage-of-gdp copy.xlsx]Sheet3 (2)'!$D$51:$BF$51</c:f>
              <c:numCache>
                <c:formatCode>0.0</c:formatCode>
                <c:ptCount val="55"/>
                <c:pt idx="0">
                  <c:v>17.3</c:v>
                </c:pt>
                <c:pt idx="1">
                  <c:v>18.099999999999998</c:v>
                </c:pt>
                <c:pt idx="2">
                  <c:v>19.899999999999999</c:v>
                </c:pt>
                <c:pt idx="3">
                  <c:v>20.8</c:v>
                </c:pt>
                <c:pt idx="4">
                  <c:v>21.299999999999997</c:v>
                </c:pt>
                <c:pt idx="5">
                  <c:v>19.600000000000001</c:v>
                </c:pt>
                <c:pt idx="6">
                  <c:v>21.000000000000004</c:v>
                </c:pt>
                <c:pt idx="7">
                  <c:v>22.799999999999997</c:v>
                </c:pt>
                <c:pt idx="8">
                  <c:v>26.299999999999997</c:v>
                </c:pt>
                <c:pt idx="9">
                  <c:v>26.3</c:v>
                </c:pt>
                <c:pt idx="10">
                  <c:v>26.099999999999998</c:v>
                </c:pt>
                <c:pt idx="11">
                  <c:v>26.8</c:v>
                </c:pt>
                <c:pt idx="12">
                  <c:v>27</c:v>
                </c:pt>
                <c:pt idx="13">
                  <c:v>26.8</c:v>
                </c:pt>
                <c:pt idx="14">
                  <c:v>27.7</c:v>
                </c:pt>
                <c:pt idx="15">
                  <c:v>29.2</c:v>
                </c:pt>
                <c:pt idx="16">
                  <c:v>30.5</c:v>
                </c:pt>
                <c:pt idx="17">
                  <c:v>30.099999999999998</c:v>
                </c:pt>
                <c:pt idx="18">
                  <c:v>28.6</c:v>
                </c:pt>
                <c:pt idx="19">
                  <c:v>28.3</c:v>
                </c:pt>
                <c:pt idx="20">
                  <c:v>28.400000000000002</c:v>
                </c:pt>
                <c:pt idx="21">
                  <c:v>29.599999999999998</c:v>
                </c:pt>
                <c:pt idx="22">
                  <c:v>27.8</c:v>
                </c:pt>
                <c:pt idx="23">
                  <c:v>29.099999999999998</c:v>
                </c:pt>
                <c:pt idx="24">
                  <c:v>28.8</c:v>
                </c:pt>
                <c:pt idx="25">
                  <c:v>29.399999999999995</c:v>
                </c:pt>
                <c:pt idx="26">
                  <c:v>29.5</c:v>
                </c:pt>
                <c:pt idx="27">
                  <c:v>28.1</c:v>
                </c:pt>
                <c:pt idx="28">
                  <c:v>27.099999999999998</c:v>
                </c:pt>
                <c:pt idx="29">
                  <c:v>28</c:v>
                </c:pt>
                <c:pt idx="30">
                  <c:v>27.900000000000002</c:v>
                </c:pt>
                <c:pt idx="31">
                  <c:v>28</c:v>
                </c:pt>
                <c:pt idx="32">
                  <c:v>28.8</c:v>
                </c:pt>
                <c:pt idx="33">
                  <c:v>29.400000000000002</c:v>
                </c:pt>
                <c:pt idx="34">
                  <c:v>29.9</c:v>
                </c:pt>
                <c:pt idx="35">
                  <c:v>31.7</c:v>
                </c:pt>
                <c:pt idx="36">
                  <c:v>32.200000000000003</c:v>
                </c:pt>
                <c:pt idx="37">
                  <c:v>32.5</c:v>
                </c:pt>
                <c:pt idx="38">
                  <c:v>32.200000000000003</c:v>
                </c:pt>
                <c:pt idx="39">
                  <c:v>33.1</c:v>
                </c:pt>
                <c:pt idx="40">
                  <c:v>33.700000000000003</c:v>
                </c:pt>
                <c:pt idx="41">
                  <c:v>33.799999999999997</c:v>
                </c:pt>
                <c:pt idx="42">
                  <c:v>32.9</c:v>
                </c:pt>
                <c:pt idx="43">
                  <c:v>33.5</c:v>
                </c:pt>
                <c:pt idx="44">
                  <c:v>32.799999999999997</c:v>
                </c:pt>
                <c:pt idx="45">
                  <c:v>33.400000000000006</c:v>
                </c:pt>
                <c:pt idx="46">
                  <c:v>34</c:v>
                </c:pt>
                <c:pt idx="47">
                  <c:v>33.6</c:v>
                </c:pt>
                <c:pt idx="48">
                  <c:v>32</c:v>
                </c:pt>
                <c:pt idx="49">
                  <c:v>30.999999999999996</c:v>
                </c:pt>
                <c:pt idx="50">
                  <c:v>30.500000000000004</c:v>
                </c:pt>
                <c:pt idx="51">
                  <c:v>30.4</c:v>
                </c:pt>
                <c:pt idx="52">
                  <c:v>30.500000000000004</c:v>
                </c:pt>
                <c:pt idx="53">
                  <c:v>31.3</c:v>
                </c:pt>
                <c:pt idx="54">
                  <c:v>32</c:v>
                </c:pt>
              </c:numCache>
            </c:numRef>
          </c:val>
          <c:smooth val="1"/>
          <c:extLst>
            <c:ext xmlns:c16="http://schemas.microsoft.com/office/drawing/2014/chart" uri="{C3380CC4-5D6E-409C-BE32-E72D297353CC}">
              <c16:uniqueId val="{00000002-4A1C-4747-891F-08B5C243490D}"/>
            </c:ext>
          </c:extLst>
        </c:ser>
        <c:ser>
          <c:idx val="3"/>
          <c:order val="3"/>
          <c:tx>
            <c:strRef>
              <c:f>'[social-expenditure-as-percentage-of-gdp copy.xlsx]Sheet3 (2)'!$C$52</c:f>
              <c:strCache>
                <c:ptCount val="1"/>
                <c:pt idx="0">
                  <c:v>Sweden</c:v>
                </c:pt>
              </c:strCache>
            </c:strRef>
          </c:tx>
          <c:spPr>
            <a:ln w="28575" cap="rnd">
              <a:solidFill>
                <a:schemeClr val="accent4"/>
              </a:solidFill>
              <a:round/>
            </a:ln>
            <a:effectLst/>
          </c:spPr>
          <c:marker>
            <c:symbol val="none"/>
          </c:marker>
          <c:cat>
            <c:numRef>
              <c:f>'[social-expenditure-as-percentage-of-gdp copy.xlsx]Sheet3 (2)'!$D$48:$BF$48</c:f>
              <c:numCache>
                <c:formatCode>General</c:formatCode>
                <c:ptCount val="55"/>
                <c:pt idx="0">
                  <c:v>1965</c:v>
                </c:pt>
                <c:pt idx="1">
                  <c:v>1966</c:v>
                </c:pt>
                <c:pt idx="2">
                  <c:v>1967</c:v>
                </c:pt>
                <c:pt idx="3">
                  <c:v>1968</c:v>
                </c:pt>
                <c:pt idx="4">
                  <c:v>1969</c:v>
                </c:pt>
                <c:pt idx="5">
                  <c:v>1970</c:v>
                </c:pt>
                <c:pt idx="6">
                  <c:v>1971</c:v>
                </c:pt>
                <c:pt idx="7">
                  <c:v>1972</c:v>
                </c:pt>
                <c:pt idx="8">
                  <c:v>1973</c:v>
                </c:pt>
                <c:pt idx="9">
                  <c:v>1974</c:v>
                </c:pt>
                <c:pt idx="10">
                  <c:v>1975</c:v>
                </c:pt>
                <c:pt idx="11">
                  <c:v>1976</c:v>
                </c:pt>
                <c:pt idx="12">
                  <c:v>1977</c:v>
                </c:pt>
                <c:pt idx="13">
                  <c:v>1978</c:v>
                </c:pt>
                <c:pt idx="14">
                  <c:v>1979</c:v>
                </c:pt>
                <c:pt idx="15">
                  <c:v>1980</c:v>
                </c:pt>
                <c:pt idx="16">
                  <c:v>1981</c:v>
                </c:pt>
                <c:pt idx="17">
                  <c:v>1982</c:v>
                </c:pt>
                <c:pt idx="18">
                  <c:v>1983</c:v>
                </c:pt>
                <c:pt idx="19">
                  <c:v>1984</c:v>
                </c:pt>
                <c:pt idx="20">
                  <c:v>1985</c:v>
                </c:pt>
                <c:pt idx="21">
                  <c:v>1986</c:v>
                </c:pt>
                <c:pt idx="22">
                  <c:v>1987</c:v>
                </c:pt>
                <c:pt idx="23">
                  <c:v>1988</c:v>
                </c:pt>
                <c:pt idx="24">
                  <c:v>1989</c:v>
                </c:pt>
                <c:pt idx="25">
                  <c:v>1990</c:v>
                </c:pt>
                <c:pt idx="26">
                  <c:v>1991</c:v>
                </c:pt>
                <c:pt idx="27">
                  <c:v>1992</c:v>
                </c:pt>
                <c:pt idx="28">
                  <c:v>1993</c:v>
                </c:pt>
                <c:pt idx="29">
                  <c:v>1994</c:v>
                </c:pt>
                <c:pt idx="30">
                  <c:v>1995</c:v>
                </c:pt>
                <c:pt idx="31">
                  <c:v>1996</c:v>
                </c:pt>
                <c:pt idx="32">
                  <c:v>1997</c:v>
                </c:pt>
                <c:pt idx="33">
                  <c:v>1998</c:v>
                </c:pt>
                <c:pt idx="34">
                  <c:v>1999</c:v>
                </c:pt>
                <c:pt idx="35">
                  <c:v>2000</c:v>
                </c:pt>
                <c:pt idx="36">
                  <c:v>2001</c:v>
                </c:pt>
                <c:pt idx="37">
                  <c:v>2002</c:v>
                </c:pt>
                <c:pt idx="38">
                  <c:v>2003</c:v>
                </c:pt>
                <c:pt idx="39">
                  <c:v>2004</c:v>
                </c:pt>
                <c:pt idx="40">
                  <c:v>2005</c:v>
                </c:pt>
                <c:pt idx="41">
                  <c:v>2006</c:v>
                </c:pt>
                <c:pt idx="42">
                  <c:v>2007</c:v>
                </c:pt>
                <c:pt idx="43">
                  <c:v>2008</c:v>
                </c:pt>
                <c:pt idx="44">
                  <c:v>2009</c:v>
                </c:pt>
                <c:pt idx="45">
                  <c:v>2010</c:v>
                </c:pt>
                <c:pt idx="46">
                  <c:v>2011</c:v>
                </c:pt>
                <c:pt idx="47">
                  <c:v>2012</c:v>
                </c:pt>
                <c:pt idx="48">
                  <c:v>2013</c:v>
                </c:pt>
                <c:pt idx="49">
                  <c:v>2014</c:v>
                </c:pt>
                <c:pt idx="50">
                  <c:v>2015</c:v>
                </c:pt>
                <c:pt idx="51">
                  <c:v>2016</c:v>
                </c:pt>
                <c:pt idx="52">
                  <c:v>2017</c:v>
                </c:pt>
                <c:pt idx="53">
                  <c:v>2018</c:v>
                </c:pt>
                <c:pt idx="54">
                  <c:v>2019</c:v>
                </c:pt>
              </c:numCache>
            </c:numRef>
          </c:cat>
          <c:val>
            <c:numRef>
              <c:f>'[social-expenditure-as-percentage-of-gdp copy.xlsx]Sheet3 (2)'!$D$52:$BF$52</c:f>
              <c:numCache>
                <c:formatCode>0.0</c:formatCode>
                <c:ptCount val="55"/>
                <c:pt idx="0">
                  <c:v>22.000000000000004</c:v>
                </c:pt>
                <c:pt idx="1">
                  <c:v>21.900000000000002</c:v>
                </c:pt>
                <c:pt idx="2">
                  <c:v>22.800000000000004</c:v>
                </c:pt>
                <c:pt idx="3">
                  <c:v>24.4</c:v>
                </c:pt>
                <c:pt idx="4">
                  <c:v>25.299999999999997</c:v>
                </c:pt>
                <c:pt idx="5">
                  <c:v>26</c:v>
                </c:pt>
                <c:pt idx="6">
                  <c:v>25.4</c:v>
                </c:pt>
                <c:pt idx="7">
                  <c:v>26.900000000000002</c:v>
                </c:pt>
                <c:pt idx="8">
                  <c:v>26.400000000000002</c:v>
                </c:pt>
                <c:pt idx="9">
                  <c:v>28.7</c:v>
                </c:pt>
                <c:pt idx="10">
                  <c:v>29.099999999999998</c:v>
                </c:pt>
                <c:pt idx="11">
                  <c:v>32</c:v>
                </c:pt>
                <c:pt idx="12">
                  <c:v>33.700000000000003</c:v>
                </c:pt>
                <c:pt idx="13">
                  <c:v>34.200000000000003</c:v>
                </c:pt>
                <c:pt idx="14">
                  <c:v>33</c:v>
                </c:pt>
                <c:pt idx="15">
                  <c:v>32.800000000000004</c:v>
                </c:pt>
                <c:pt idx="16">
                  <c:v>33.800000000000004</c:v>
                </c:pt>
                <c:pt idx="17">
                  <c:v>32.799999999999997</c:v>
                </c:pt>
                <c:pt idx="18">
                  <c:v>33.300000000000004</c:v>
                </c:pt>
                <c:pt idx="19">
                  <c:v>32.800000000000004</c:v>
                </c:pt>
                <c:pt idx="20">
                  <c:v>32.400000000000006</c:v>
                </c:pt>
                <c:pt idx="21">
                  <c:v>34.799999999999997</c:v>
                </c:pt>
                <c:pt idx="22">
                  <c:v>36.9</c:v>
                </c:pt>
                <c:pt idx="23">
                  <c:v>36.4</c:v>
                </c:pt>
                <c:pt idx="24">
                  <c:v>37.000000000000007</c:v>
                </c:pt>
                <c:pt idx="25">
                  <c:v>36.70000000000001</c:v>
                </c:pt>
                <c:pt idx="26">
                  <c:v>34.6</c:v>
                </c:pt>
                <c:pt idx="27">
                  <c:v>33</c:v>
                </c:pt>
                <c:pt idx="28">
                  <c:v>32.299999999999997</c:v>
                </c:pt>
                <c:pt idx="29">
                  <c:v>33.6</c:v>
                </c:pt>
                <c:pt idx="30">
                  <c:v>33.900000000000006</c:v>
                </c:pt>
                <c:pt idx="31">
                  <c:v>36.600000000000009</c:v>
                </c:pt>
                <c:pt idx="32">
                  <c:v>37.799999999999997</c:v>
                </c:pt>
                <c:pt idx="33">
                  <c:v>38.300000000000011</c:v>
                </c:pt>
                <c:pt idx="34">
                  <c:v>38.800000000000004</c:v>
                </c:pt>
                <c:pt idx="35">
                  <c:v>40.6</c:v>
                </c:pt>
                <c:pt idx="36">
                  <c:v>37.700000000000003</c:v>
                </c:pt>
                <c:pt idx="37">
                  <c:v>35.5</c:v>
                </c:pt>
                <c:pt idx="38">
                  <c:v>36</c:v>
                </c:pt>
                <c:pt idx="39">
                  <c:v>36.299999999999997</c:v>
                </c:pt>
                <c:pt idx="40">
                  <c:v>37.5</c:v>
                </c:pt>
                <c:pt idx="41">
                  <c:v>36.199999999999996</c:v>
                </c:pt>
                <c:pt idx="42">
                  <c:v>35.299999999999997</c:v>
                </c:pt>
                <c:pt idx="43">
                  <c:v>34.1</c:v>
                </c:pt>
                <c:pt idx="44">
                  <c:v>33.5</c:v>
                </c:pt>
                <c:pt idx="45">
                  <c:v>32.6</c:v>
                </c:pt>
                <c:pt idx="46">
                  <c:v>32.099999999999994</c:v>
                </c:pt>
                <c:pt idx="47">
                  <c:v>32.400000000000006</c:v>
                </c:pt>
                <c:pt idx="48">
                  <c:v>32.900000000000006</c:v>
                </c:pt>
                <c:pt idx="49">
                  <c:v>32.700000000000003</c:v>
                </c:pt>
                <c:pt idx="50">
                  <c:v>33</c:v>
                </c:pt>
                <c:pt idx="51">
                  <c:v>34.1</c:v>
                </c:pt>
                <c:pt idx="52">
                  <c:v>34.300000000000004</c:v>
                </c:pt>
                <c:pt idx="53">
                  <c:v>34</c:v>
                </c:pt>
                <c:pt idx="54">
                  <c:v>33.199999999999996</c:v>
                </c:pt>
              </c:numCache>
            </c:numRef>
          </c:val>
          <c:smooth val="1"/>
          <c:extLst>
            <c:ext xmlns:c16="http://schemas.microsoft.com/office/drawing/2014/chart" uri="{C3380CC4-5D6E-409C-BE32-E72D297353CC}">
              <c16:uniqueId val="{00000003-4A1C-4747-891F-08B5C243490D}"/>
            </c:ext>
          </c:extLst>
        </c:ser>
        <c:dLbls>
          <c:showLegendKey val="0"/>
          <c:showVal val="0"/>
          <c:showCatName val="0"/>
          <c:showSerName val="0"/>
          <c:showPercent val="0"/>
          <c:showBubbleSize val="0"/>
        </c:dLbls>
        <c:smooth val="0"/>
        <c:axId val="332624976"/>
        <c:axId val="332614064"/>
      </c:lineChart>
      <c:catAx>
        <c:axId val="3326249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tx1">
                    <a:lumMod val="65000"/>
                    <a:lumOff val="35000"/>
                  </a:schemeClr>
                </a:solidFill>
                <a:latin typeface="+mn-lt"/>
                <a:ea typeface="+mn-ea"/>
                <a:cs typeface="+mn-cs"/>
              </a:defRPr>
            </a:pPr>
            <a:endParaRPr lang="en-US"/>
          </a:p>
        </c:txPr>
        <c:crossAx val="332614064"/>
        <c:crosses val="autoZero"/>
        <c:auto val="1"/>
        <c:lblAlgn val="ctr"/>
        <c:lblOffset val="100"/>
        <c:noMultiLvlLbl val="0"/>
      </c:catAx>
      <c:valAx>
        <c:axId val="332614064"/>
        <c:scaling>
          <c:orientation val="minMax"/>
        </c:scaling>
        <c:delete val="0"/>
        <c:axPos val="l"/>
        <c:majorGridlines>
          <c:spPr>
            <a:ln w="9525" cap="flat" cmpd="sng" algn="ctr">
              <a:solidFill>
                <a:schemeClr val="tx1">
                  <a:lumMod val="15000"/>
                  <a:lumOff val="85000"/>
                </a:schemeClr>
              </a:solid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tx1">
                    <a:lumMod val="65000"/>
                    <a:lumOff val="35000"/>
                  </a:schemeClr>
                </a:solidFill>
                <a:latin typeface="+mn-lt"/>
                <a:ea typeface="+mn-ea"/>
                <a:cs typeface="+mn-cs"/>
              </a:defRPr>
            </a:pPr>
            <a:endParaRPr lang="en-US"/>
          </a:p>
        </c:txPr>
        <c:crossAx val="33262497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3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300"/>
      </a:pPr>
      <a:endParaRPr lang="en-US"/>
    </a:p>
  </c:txPr>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CEF61-6970-F14B-8D2B-837273C0401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BD300A5-BB95-964C-9A61-8784AEC608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9378249-0D72-574A-BE80-FFD17AA40830}"/>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5" name="Footer Placeholder 4">
            <a:extLst>
              <a:ext uri="{FF2B5EF4-FFF2-40B4-BE49-F238E27FC236}">
                <a16:creationId xmlns:a16="http://schemas.microsoft.com/office/drawing/2014/main" id="{7C1AAD75-1C97-D946-8047-C76985714D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18146C-E0A3-7345-9489-A78FF6B5DB46}"/>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2791671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1964D-813F-C64A-9993-693019B1661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37AEBC3-AA1F-F345-87AC-CBD58792A2F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A815202-B66D-4842-9D2E-3E5A7E34AF9F}"/>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5" name="Footer Placeholder 4">
            <a:extLst>
              <a:ext uri="{FF2B5EF4-FFF2-40B4-BE49-F238E27FC236}">
                <a16:creationId xmlns:a16="http://schemas.microsoft.com/office/drawing/2014/main" id="{12444447-06D7-AD4D-A567-C87671899B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EB54BE-5AA4-374C-938C-958782F9BE97}"/>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3236894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8E92D2-F6A3-4E42-9426-587409E1447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1E9B5D4-8B73-8E4F-AB77-E8C5D9114DB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B72D67E-13FB-4A45-B2C9-543915F64806}"/>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5" name="Footer Placeholder 4">
            <a:extLst>
              <a:ext uri="{FF2B5EF4-FFF2-40B4-BE49-F238E27FC236}">
                <a16:creationId xmlns:a16="http://schemas.microsoft.com/office/drawing/2014/main" id="{69812A99-1EC3-2447-81C7-20BBC17200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575371-744D-CC40-8DB7-47181C8ADAC6}"/>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1353363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E1D86-B55B-4D47-91A0-AFA3B097259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BA7E596-5C02-B446-B7E0-EAA0663AE5A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408688B-8DF6-C34E-813B-E5594D0AAB8F}"/>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5" name="Footer Placeholder 4">
            <a:extLst>
              <a:ext uri="{FF2B5EF4-FFF2-40B4-BE49-F238E27FC236}">
                <a16:creationId xmlns:a16="http://schemas.microsoft.com/office/drawing/2014/main" id="{2494BA75-0920-624B-B545-3F7329F010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51C99-8516-9445-90E1-5684A05F8CE1}"/>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18867424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59D31-52A6-2447-9670-E84BC4BB516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5295B22-22C7-1A41-A9D9-8CEC412990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3C94201-B003-0242-B2DD-38FA2E406DF5}"/>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5" name="Footer Placeholder 4">
            <a:extLst>
              <a:ext uri="{FF2B5EF4-FFF2-40B4-BE49-F238E27FC236}">
                <a16:creationId xmlns:a16="http://schemas.microsoft.com/office/drawing/2014/main" id="{6B5F2EE3-768E-0F44-A88D-06026D3888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702713-574D-FB48-8F3D-9D9AB362691E}"/>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3527083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F0D09-5D1F-C044-9704-49C32940F5E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E805900-ED59-3A4D-BE45-44F01FAA936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A8734A0-6787-2A48-8249-2788D636864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C224463C-CF80-EA45-B843-8EACE9511AA8}"/>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6" name="Footer Placeholder 5">
            <a:extLst>
              <a:ext uri="{FF2B5EF4-FFF2-40B4-BE49-F238E27FC236}">
                <a16:creationId xmlns:a16="http://schemas.microsoft.com/office/drawing/2014/main" id="{13108B5D-BCED-EA49-A76A-A1E7E78CD4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6015AA-6B4F-9744-888F-B243EDFE2D1B}"/>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4103117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CFB09-DBC8-DF45-9F59-C6B01BECB199}"/>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21676E1-BDDE-6146-B42F-8AD45B8DFC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2F42050-B8F1-3841-99A8-65A005580AB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931DAD5-C977-5B4D-B76A-1DC06DC961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37FB2B3-2CD3-0D4E-8C7A-08E6CD37FF8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1C61949F-8DD0-3C42-8FCD-08E5EEAD0C85}"/>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8" name="Footer Placeholder 7">
            <a:extLst>
              <a:ext uri="{FF2B5EF4-FFF2-40B4-BE49-F238E27FC236}">
                <a16:creationId xmlns:a16="http://schemas.microsoft.com/office/drawing/2014/main" id="{E5503CCD-12E0-244B-87FC-1F7317C780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BDD159-544A-C547-9148-D704287A2AF3}"/>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185154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E9CCE-721B-BB4D-93CC-B29BB756FDB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150323B-BA22-E541-9F29-1B7CF1F59DBB}"/>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4" name="Footer Placeholder 3">
            <a:extLst>
              <a:ext uri="{FF2B5EF4-FFF2-40B4-BE49-F238E27FC236}">
                <a16:creationId xmlns:a16="http://schemas.microsoft.com/office/drawing/2014/main" id="{74E06B85-4412-204A-8D07-81914986A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A85622-B807-254F-AA0D-0E5EC1CC72EC}"/>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1508985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206638-9F43-A447-81D9-495A7E01C7DA}"/>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3" name="Footer Placeholder 2">
            <a:extLst>
              <a:ext uri="{FF2B5EF4-FFF2-40B4-BE49-F238E27FC236}">
                <a16:creationId xmlns:a16="http://schemas.microsoft.com/office/drawing/2014/main" id="{2E015622-5EE4-2E49-8B67-E1F77240EB2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F12F02-0EA7-BC4D-BEC7-F4AAA77D8726}"/>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1922771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16516-9092-E144-A2C7-C7A88A7180D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C6D6C42-AA95-5148-AE04-9CA9E8F587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3ACFA8D-02A8-3C4E-BD86-3F39A865DF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F8B0BC4-DC1F-A644-93FC-EF010DE63528}"/>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6" name="Footer Placeholder 5">
            <a:extLst>
              <a:ext uri="{FF2B5EF4-FFF2-40B4-BE49-F238E27FC236}">
                <a16:creationId xmlns:a16="http://schemas.microsoft.com/office/drawing/2014/main" id="{3494A9C6-B0BD-AF4C-B93B-70084EB4BB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D2ACBA-B284-4D49-9F9B-B4FE76FDD3E6}"/>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594932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62CCE-7F33-3C4A-9221-FB483966CBD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D12BADD-C47F-D840-A06E-32FABAE37D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9CF3DA-EEE4-0344-8866-134B793FD4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0803401-F7F0-1441-9AEB-5CD3B2144259}"/>
              </a:ext>
            </a:extLst>
          </p:cNvPr>
          <p:cNvSpPr>
            <a:spLocks noGrp="1"/>
          </p:cNvSpPr>
          <p:nvPr>
            <p:ph type="dt" sz="half" idx="10"/>
          </p:nvPr>
        </p:nvSpPr>
        <p:spPr/>
        <p:txBody>
          <a:bodyPr/>
          <a:lstStyle/>
          <a:p>
            <a:fld id="{D4BBDEA5-9523-3145-93D7-0C1A7F2085B5}" type="datetimeFigureOut">
              <a:rPr lang="en-US" smtClean="0"/>
              <a:t>1/20/22</a:t>
            </a:fld>
            <a:endParaRPr lang="en-US"/>
          </a:p>
        </p:txBody>
      </p:sp>
      <p:sp>
        <p:nvSpPr>
          <p:cNvPr id="6" name="Footer Placeholder 5">
            <a:extLst>
              <a:ext uri="{FF2B5EF4-FFF2-40B4-BE49-F238E27FC236}">
                <a16:creationId xmlns:a16="http://schemas.microsoft.com/office/drawing/2014/main" id="{641C530C-2432-EC48-8129-B4CBFE81FE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240EB3-8E64-D849-ABF1-3494E33D3D57}"/>
              </a:ext>
            </a:extLst>
          </p:cNvPr>
          <p:cNvSpPr>
            <a:spLocks noGrp="1"/>
          </p:cNvSpPr>
          <p:nvPr>
            <p:ph type="sldNum" sz="quarter" idx="12"/>
          </p:nvPr>
        </p:nvSpPr>
        <p:spPr/>
        <p:txBody>
          <a:bodyPr/>
          <a:lstStyle/>
          <a:p>
            <a:fld id="{6A972587-3CF0-9645-82B7-8B34951CD4B2}" type="slidenum">
              <a:rPr lang="en-US" smtClean="0"/>
              <a:t>‹#›</a:t>
            </a:fld>
            <a:endParaRPr lang="en-US"/>
          </a:p>
        </p:txBody>
      </p:sp>
    </p:spTree>
    <p:extLst>
      <p:ext uri="{BB962C8B-B14F-4D97-AF65-F5344CB8AC3E}">
        <p14:creationId xmlns:p14="http://schemas.microsoft.com/office/powerpoint/2010/main" val="3345805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5C7685-9E14-0549-8A5C-929D26F9D5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71682E8-B73D-604C-96B5-FDF5F34EE9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18E57B4-28D1-A141-BDE8-580B135398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BBDEA5-9523-3145-93D7-0C1A7F2085B5}" type="datetimeFigureOut">
              <a:rPr lang="en-US" smtClean="0"/>
              <a:t>1/20/22</a:t>
            </a:fld>
            <a:endParaRPr lang="en-US"/>
          </a:p>
        </p:txBody>
      </p:sp>
      <p:sp>
        <p:nvSpPr>
          <p:cNvPr id="5" name="Footer Placeholder 4">
            <a:extLst>
              <a:ext uri="{FF2B5EF4-FFF2-40B4-BE49-F238E27FC236}">
                <a16:creationId xmlns:a16="http://schemas.microsoft.com/office/drawing/2014/main" id="{0899DDFE-812B-014C-9D97-18F7A1F4D5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419768-A143-CE43-9FAF-FD088F25A8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972587-3CF0-9645-82B7-8B34951CD4B2}" type="slidenum">
              <a:rPr lang="en-US" smtClean="0"/>
              <a:t>‹#›</a:t>
            </a:fld>
            <a:endParaRPr lang="en-US"/>
          </a:p>
        </p:txBody>
      </p:sp>
    </p:spTree>
    <p:extLst>
      <p:ext uri="{BB962C8B-B14F-4D97-AF65-F5344CB8AC3E}">
        <p14:creationId xmlns:p14="http://schemas.microsoft.com/office/powerpoint/2010/main" val="33851574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xml"/><Relationship Id="rId4" Type="http://schemas.openxmlformats.org/officeDocument/2006/relationships/chart" Target="../charts/chart3.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Chart 23">
            <a:extLst>
              <a:ext uri="{FF2B5EF4-FFF2-40B4-BE49-F238E27FC236}">
                <a16:creationId xmlns:a16="http://schemas.microsoft.com/office/drawing/2014/main" id="{0BC4ED91-2B3E-8341-BE10-34A9CA20A0E7}"/>
              </a:ext>
            </a:extLst>
          </p:cNvPr>
          <p:cNvGraphicFramePr>
            <a:graphicFrameLocks/>
          </p:cNvGraphicFramePr>
          <p:nvPr>
            <p:extLst>
              <p:ext uri="{D42A27DB-BD31-4B8C-83A1-F6EECF244321}">
                <p14:modId xmlns:p14="http://schemas.microsoft.com/office/powerpoint/2010/main" val="4125277507"/>
              </p:ext>
            </p:extLst>
          </p:nvPr>
        </p:nvGraphicFramePr>
        <p:xfrm>
          <a:off x="107079" y="1081711"/>
          <a:ext cx="4071841" cy="487670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7" name="Chart 26">
            <a:extLst>
              <a:ext uri="{FF2B5EF4-FFF2-40B4-BE49-F238E27FC236}">
                <a16:creationId xmlns:a16="http://schemas.microsoft.com/office/drawing/2014/main" id="{32C97AAE-885A-DF4E-9FC6-C440430D9118}"/>
              </a:ext>
            </a:extLst>
          </p:cNvPr>
          <p:cNvGraphicFramePr>
            <a:graphicFrameLocks/>
          </p:cNvGraphicFramePr>
          <p:nvPr>
            <p:extLst>
              <p:ext uri="{D42A27DB-BD31-4B8C-83A1-F6EECF244321}">
                <p14:modId xmlns:p14="http://schemas.microsoft.com/office/powerpoint/2010/main" val="3873305276"/>
              </p:ext>
            </p:extLst>
          </p:nvPr>
        </p:nvGraphicFramePr>
        <p:xfrm>
          <a:off x="4131670" y="1072103"/>
          <a:ext cx="4068671" cy="47041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0" name="Chart 29">
            <a:extLst>
              <a:ext uri="{FF2B5EF4-FFF2-40B4-BE49-F238E27FC236}">
                <a16:creationId xmlns:a16="http://schemas.microsoft.com/office/drawing/2014/main" id="{CEA7E6CB-2757-A246-896D-09CF9C40C98E}"/>
              </a:ext>
            </a:extLst>
          </p:cNvPr>
          <p:cNvGraphicFramePr>
            <a:graphicFrameLocks/>
          </p:cNvGraphicFramePr>
          <p:nvPr>
            <p:extLst>
              <p:ext uri="{D42A27DB-BD31-4B8C-83A1-F6EECF244321}">
                <p14:modId xmlns:p14="http://schemas.microsoft.com/office/powerpoint/2010/main" val="2851475857"/>
              </p:ext>
            </p:extLst>
          </p:nvPr>
        </p:nvGraphicFramePr>
        <p:xfrm>
          <a:off x="8170579" y="1075306"/>
          <a:ext cx="4021421" cy="4993627"/>
        </p:xfrm>
        <a:graphic>
          <a:graphicData uri="http://schemas.openxmlformats.org/drawingml/2006/chart">
            <c:chart xmlns:c="http://schemas.openxmlformats.org/drawingml/2006/chart" xmlns:r="http://schemas.openxmlformats.org/officeDocument/2006/relationships" r:id="rId4"/>
          </a:graphicData>
        </a:graphic>
      </p:graphicFrame>
      <p:sp>
        <p:nvSpPr>
          <p:cNvPr id="31" name="TextBox 30">
            <a:extLst>
              <a:ext uri="{FF2B5EF4-FFF2-40B4-BE49-F238E27FC236}">
                <a16:creationId xmlns:a16="http://schemas.microsoft.com/office/drawing/2014/main" id="{1180319C-85D4-8E4F-81A3-C99E00F20283}"/>
              </a:ext>
            </a:extLst>
          </p:cNvPr>
          <p:cNvSpPr txBox="1"/>
          <p:nvPr/>
        </p:nvSpPr>
        <p:spPr>
          <a:xfrm>
            <a:off x="1096432" y="125576"/>
            <a:ext cx="10346871" cy="461665"/>
          </a:xfrm>
          <a:prstGeom prst="rect">
            <a:avLst/>
          </a:prstGeom>
          <a:noFill/>
        </p:spPr>
        <p:txBody>
          <a:bodyPr wrap="square" rtlCol="0">
            <a:spAutoFit/>
          </a:bodyPr>
          <a:lstStyle/>
          <a:p>
            <a:pPr algn="l"/>
            <a:r>
              <a:rPr lang="fi-FI" sz="2400" dirty="0"/>
              <a:t>Labor </a:t>
            </a:r>
            <a:r>
              <a:rPr lang="fi-FI" sz="2400" dirty="0" err="1"/>
              <a:t>supply</a:t>
            </a:r>
            <a:r>
              <a:rPr lang="fi-FI" sz="2400" dirty="0"/>
              <a:t> and </a:t>
            </a:r>
            <a:r>
              <a:rPr lang="fi-FI" sz="2400" dirty="0" err="1"/>
              <a:t>demand</a:t>
            </a:r>
            <a:r>
              <a:rPr lang="fi-FI" sz="2400" dirty="0"/>
              <a:t> </a:t>
            </a:r>
            <a:r>
              <a:rPr lang="fi-FI" sz="2400" dirty="0" err="1"/>
              <a:t>aged</a:t>
            </a:r>
            <a:r>
              <a:rPr lang="fi-FI" sz="2400" dirty="0"/>
              <a:t> 25-34 by </a:t>
            </a:r>
            <a:r>
              <a:rPr lang="fi-FI" sz="2400" dirty="0" err="1"/>
              <a:t>educational</a:t>
            </a:r>
            <a:r>
              <a:rPr lang="fi-FI" sz="2400" dirty="0"/>
              <a:t> </a:t>
            </a:r>
            <a:r>
              <a:rPr lang="fi-FI" sz="2400" dirty="0" err="1"/>
              <a:t>attainment</a:t>
            </a:r>
            <a:r>
              <a:rPr lang="fi-FI" sz="2400" dirty="0"/>
              <a:t> </a:t>
            </a:r>
            <a:r>
              <a:rPr lang="fi-FI" sz="2400" dirty="0" err="1"/>
              <a:t>level</a:t>
            </a:r>
            <a:r>
              <a:rPr lang="fi-FI" sz="2400" dirty="0"/>
              <a:t> </a:t>
            </a:r>
            <a:r>
              <a:rPr lang="fi-FI" sz="1400" dirty="0"/>
              <a:t>(thousands)</a:t>
            </a:r>
            <a:endParaRPr lang="en-US" sz="1400" dirty="0"/>
          </a:p>
        </p:txBody>
      </p:sp>
      <p:sp>
        <p:nvSpPr>
          <p:cNvPr id="33" name="TextBox 32">
            <a:extLst>
              <a:ext uri="{FF2B5EF4-FFF2-40B4-BE49-F238E27FC236}">
                <a16:creationId xmlns:a16="http://schemas.microsoft.com/office/drawing/2014/main" id="{9BAB98A2-B421-1349-BF1E-63A09A8E13E0}"/>
              </a:ext>
            </a:extLst>
          </p:cNvPr>
          <p:cNvSpPr txBox="1"/>
          <p:nvPr/>
        </p:nvSpPr>
        <p:spPr>
          <a:xfrm>
            <a:off x="2434167" y="-2968998"/>
            <a:ext cx="6604000" cy="646331"/>
          </a:xfrm>
          <a:prstGeom prst="rect">
            <a:avLst/>
          </a:prstGeom>
          <a:noFill/>
        </p:spPr>
        <p:txBody>
          <a:bodyPr wrap="square">
            <a:spAutoFit/>
          </a:bodyPr>
          <a:lstStyle/>
          <a:p>
            <a:r>
              <a:rPr lang="en-US" dirty="0"/>
              <a:t>Population of the unemployed aged 25-34 by level of education (thousands).</a:t>
            </a:r>
          </a:p>
        </p:txBody>
      </p:sp>
      <p:sp>
        <p:nvSpPr>
          <p:cNvPr id="34" name="TextBox 33">
            <a:extLst>
              <a:ext uri="{FF2B5EF4-FFF2-40B4-BE49-F238E27FC236}">
                <a16:creationId xmlns:a16="http://schemas.microsoft.com/office/drawing/2014/main" id="{51B5972A-CEDB-6742-A1AD-65631CF493B1}"/>
              </a:ext>
            </a:extLst>
          </p:cNvPr>
          <p:cNvSpPr txBox="1"/>
          <p:nvPr/>
        </p:nvSpPr>
        <p:spPr>
          <a:xfrm>
            <a:off x="1096432" y="789067"/>
            <a:ext cx="2269067" cy="369332"/>
          </a:xfrm>
          <a:prstGeom prst="rect">
            <a:avLst/>
          </a:prstGeom>
          <a:noFill/>
        </p:spPr>
        <p:txBody>
          <a:bodyPr wrap="square" rtlCol="0">
            <a:spAutoFit/>
          </a:bodyPr>
          <a:lstStyle/>
          <a:p>
            <a:pPr algn="l"/>
            <a:r>
              <a:rPr lang="fi-FI" dirty="0" err="1"/>
              <a:t>Primary</a:t>
            </a:r>
            <a:r>
              <a:rPr lang="fi-FI" dirty="0"/>
              <a:t> </a:t>
            </a:r>
            <a:r>
              <a:rPr lang="fi-FI" dirty="0" err="1"/>
              <a:t>education</a:t>
            </a:r>
            <a:endParaRPr lang="en-US" dirty="0"/>
          </a:p>
        </p:txBody>
      </p:sp>
      <p:sp>
        <p:nvSpPr>
          <p:cNvPr id="36" name="TextBox 35">
            <a:extLst>
              <a:ext uri="{FF2B5EF4-FFF2-40B4-BE49-F238E27FC236}">
                <a16:creationId xmlns:a16="http://schemas.microsoft.com/office/drawing/2014/main" id="{F693B10C-53D2-2043-8A81-3EABB20B3E2A}"/>
              </a:ext>
            </a:extLst>
          </p:cNvPr>
          <p:cNvSpPr txBox="1"/>
          <p:nvPr/>
        </p:nvSpPr>
        <p:spPr>
          <a:xfrm>
            <a:off x="5088091" y="789067"/>
            <a:ext cx="2269067" cy="369332"/>
          </a:xfrm>
          <a:prstGeom prst="rect">
            <a:avLst/>
          </a:prstGeom>
          <a:noFill/>
        </p:spPr>
        <p:txBody>
          <a:bodyPr wrap="square" rtlCol="0">
            <a:spAutoFit/>
          </a:bodyPr>
          <a:lstStyle/>
          <a:p>
            <a:pPr algn="l"/>
            <a:r>
              <a:rPr lang="fi-FI" dirty="0"/>
              <a:t>Secondary </a:t>
            </a:r>
            <a:r>
              <a:rPr lang="fi-FI" dirty="0" err="1"/>
              <a:t>education</a:t>
            </a:r>
            <a:endParaRPr lang="en-US" dirty="0"/>
          </a:p>
        </p:txBody>
      </p:sp>
      <p:sp>
        <p:nvSpPr>
          <p:cNvPr id="38" name="TextBox 37">
            <a:extLst>
              <a:ext uri="{FF2B5EF4-FFF2-40B4-BE49-F238E27FC236}">
                <a16:creationId xmlns:a16="http://schemas.microsoft.com/office/drawing/2014/main" id="{2A75A29D-72F3-2541-BB69-C53EE66AAA10}"/>
              </a:ext>
            </a:extLst>
          </p:cNvPr>
          <p:cNvSpPr txBox="1"/>
          <p:nvPr/>
        </p:nvSpPr>
        <p:spPr>
          <a:xfrm>
            <a:off x="9315075" y="789067"/>
            <a:ext cx="2269067" cy="369332"/>
          </a:xfrm>
          <a:prstGeom prst="rect">
            <a:avLst/>
          </a:prstGeom>
          <a:noFill/>
        </p:spPr>
        <p:txBody>
          <a:bodyPr wrap="square" rtlCol="0">
            <a:spAutoFit/>
          </a:bodyPr>
          <a:lstStyle/>
          <a:p>
            <a:pPr algn="l"/>
            <a:r>
              <a:rPr lang="fi-FI" dirty="0" err="1"/>
              <a:t>Tertiary</a:t>
            </a:r>
            <a:r>
              <a:rPr lang="fi-FI" dirty="0"/>
              <a:t> </a:t>
            </a:r>
            <a:r>
              <a:rPr lang="fi-FI" dirty="0" err="1"/>
              <a:t>education</a:t>
            </a:r>
            <a:endParaRPr lang="en-US" dirty="0"/>
          </a:p>
        </p:txBody>
      </p:sp>
      <p:sp>
        <p:nvSpPr>
          <p:cNvPr id="40" name="TextBox 39">
            <a:extLst>
              <a:ext uri="{FF2B5EF4-FFF2-40B4-BE49-F238E27FC236}">
                <a16:creationId xmlns:a16="http://schemas.microsoft.com/office/drawing/2014/main" id="{4073C828-4B0D-D749-97CB-DC1FD0D95281}"/>
              </a:ext>
            </a:extLst>
          </p:cNvPr>
          <p:cNvSpPr txBox="1"/>
          <p:nvPr/>
        </p:nvSpPr>
        <p:spPr>
          <a:xfrm>
            <a:off x="5204507" y="5638046"/>
            <a:ext cx="2269067" cy="246221"/>
          </a:xfrm>
          <a:prstGeom prst="rect">
            <a:avLst/>
          </a:prstGeom>
          <a:noFill/>
        </p:spPr>
        <p:txBody>
          <a:bodyPr wrap="square" rtlCol="0">
            <a:spAutoFit/>
          </a:bodyPr>
          <a:lstStyle/>
          <a:p>
            <a:pPr algn="l"/>
            <a:r>
              <a:rPr lang="fi-FI" sz="1000" dirty="0">
                <a:solidFill>
                  <a:schemeClr val="tx1">
                    <a:lumMod val="25000"/>
                    <a:lumOff val="75000"/>
                  </a:schemeClr>
                </a:solidFill>
              </a:rPr>
              <a:t>Data </a:t>
            </a:r>
            <a:r>
              <a:rPr lang="fi-FI" sz="1000" dirty="0" err="1">
                <a:solidFill>
                  <a:schemeClr val="tx1">
                    <a:lumMod val="25000"/>
                    <a:lumOff val="75000"/>
                  </a:schemeClr>
                </a:solidFill>
              </a:rPr>
              <a:t>source</a:t>
            </a:r>
            <a:r>
              <a:rPr lang="fi-FI" sz="1000" dirty="0">
                <a:solidFill>
                  <a:schemeClr val="tx1">
                    <a:lumMod val="25000"/>
                    <a:lumOff val="75000"/>
                  </a:schemeClr>
                </a:solidFill>
              </a:rPr>
              <a:t>: </a:t>
            </a:r>
            <a:r>
              <a:rPr lang="fi-FI" sz="1000" dirty="0" err="1">
                <a:solidFill>
                  <a:schemeClr val="tx1">
                    <a:lumMod val="25000"/>
                    <a:lumOff val="75000"/>
                  </a:schemeClr>
                </a:solidFill>
              </a:rPr>
              <a:t>Eurostat</a:t>
            </a:r>
            <a:endParaRPr lang="en-US" sz="1000" dirty="0">
              <a:solidFill>
                <a:schemeClr val="tx1">
                  <a:lumMod val="25000"/>
                  <a:lumOff val="75000"/>
                </a:schemeClr>
              </a:solidFill>
            </a:endParaRPr>
          </a:p>
        </p:txBody>
      </p:sp>
    </p:spTree>
    <p:extLst>
      <p:ext uri="{BB962C8B-B14F-4D97-AF65-F5344CB8AC3E}">
        <p14:creationId xmlns:p14="http://schemas.microsoft.com/office/powerpoint/2010/main" val="28674877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E82B964-B512-AA49-A181-C09C9CCFC3A3}"/>
              </a:ext>
            </a:extLst>
          </p:cNvPr>
          <p:cNvGrpSpPr/>
          <p:nvPr/>
        </p:nvGrpSpPr>
        <p:grpSpPr>
          <a:xfrm rot="5400000">
            <a:off x="1349149" y="-1349149"/>
            <a:ext cx="9330129" cy="12028427"/>
            <a:chOff x="1725730" y="-2498516"/>
            <a:chExt cx="6934199" cy="9054828"/>
          </a:xfrm>
        </p:grpSpPr>
        <p:pic>
          <p:nvPicPr>
            <p:cNvPr id="5" name="Picture 5">
              <a:extLst>
                <a:ext uri="{FF2B5EF4-FFF2-40B4-BE49-F238E27FC236}">
                  <a16:creationId xmlns:a16="http://schemas.microsoft.com/office/drawing/2014/main" id="{E52AE41C-7763-AB4B-A56D-B7E5B8AF0DE2}"/>
                </a:ext>
              </a:extLst>
            </p:cNvPr>
            <p:cNvPicPr>
              <a:picLocks noChangeAspect="1"/>
            </p:cNvPicPr>
            <p:nvPr/>
          </p:nvPicPr>
          <p:blipFill rotWithShape="1">
            <a:blip r:embed="rId2">
              <a:extLst>
                <a:ext uri="{28A0092B-C50C-407E-A947-70E740481C1C}">
                  <a14:useLocalDpi xmlns:a14="http://schemas.microsoft.com/office/drawing/2010/main" val="0"/>
                </a:ext>
              </a:extLst>
            </a:blip>
            <a:srcRect t="11344"/>
            <a:stretch/>
          </p:blipFill>
          <p:spPr>
            <a:xfrm>
              <a:off x="1725730" y="-2498516"/>
              <a:ext cx="6934199" cy="4611792"/>
            </a:xfrm>
            <a:prstGeom prst="rect">
              <a:avLst/>
            </a:prstGeom>
          </p:spPr>
        </p:pic>
        <p:pic>
          <p:nvPicPr>
            <p:cNvPr id="4" name="Picture 4">
              <a:extLst>
                <a:ext uri="{FF2B5EF4-FFF2-40B4-BE49-F238E27FC236}">
                  <a16:creationId xmlns:a16="http://schemas.microsoft.com/office/drawing/2014/main" id="{C02A3100-311B-7447-8CB2-867F1BFCA178}"/>
                </a:ext>
              </a:extLst>
            </p:cNvPr>
            <p:cNvPicPr>
              <a:picLocks noChangeAspect="1"/>
            </p:cNvPicPr>
            <p:nvPr/>
          </p:nvPicPr>
          <p:blipFill rotWithShape="1">
            <a:blip r:embed="rId3">
              <a:extLst>
                <a:ext uri="{28A0092B-C50C-407E-A947-70E740481C1C}">
                  <a14:useLocalDpi xmlns:a14="http://schemas.microsoft.com/office/drawing/2010/main" val="0"/>
                </a:ext>
              </a:extLst>
            </a:blip>
            <a:srcRect t="12202"/>
            <a:stretch/>
          </p:blipFill>
          <p:spPr>
            <a:xfrm>
              <a:off x="1725730" y="1989145"/>
              <a:ext cx="6934199" cy="4567167"/>
            </a:xfrm>
            <a:prstGeom prst="rect">
              <a:avLst/>
            </a:prstGeom>
          </p:spPr>
        </p:pic>
      </p:grpSp>
    </p:spTree>
    <p:extLst>
      <p:ext uri="{BB962C8B-B14F-4D97-AF65-F5344CB8AC3E}">
        <p14:creationId xmlns:p14="http://schemas.microsoft.com/office/powerpoint/2010/main" val="420873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77993603-38D5-FF42-8C14-1FE897498078}"/>
              </a:ext>
            </a:extLst>
          </p:cNvPr>
          <p:cNvPicPr>
            <a:picLocks noChangeAspect="1"/>
          </p:cNvPicPr>
          <p:nvPr/>
        </p:nvPicPr>
        <p:blipFill rotWithShape="1">
          <a:blip r:embed="rId2">
            <a:extLst>
              <a:ext uri="{28A0092B-C50C-407E-A947-70E740481C1C}">
                <a14:useLocalDpi xmlns:a14="http://schemas.microsoft.com/office/drawing/2010/main" val="0"/>
              </a:ext>
            </a:extLst>
          </a:blip>
          <a:srcRect t="16838" r="51221" b="5490"/>
          <a:stretch/>
        </p:blipFill>
        <p:spPr>
          <a:xfrm>
            <a:off x="268816" y="1079500"/>
            <a:ext cx="3382433" cy="4040395"/>
          </a:xfrm>
          <a:prstGeom prst="rect">
            <a:avLst/>
          </a:prstGeom>
        </p:spPr>
      </p:pic>
      <p:pic>
        <p:nvPicPr>
          <p:cNvPr id="5" name="Picture 5">
            <a:extLst>
              <a:ext uri="{FF2B5EF4-FFF2-40B4-BE49-F238E27FC236}">
                <a16:creationId xmlns:a16="http://schemas.microsoft.com/office/drawing/2014/main" id="{D509A124-7CE1-4840-9958-1D1FC4C7F000}"/>
              </a:ext>
            </a:extLst>
          </p:cNvPr>
          <p:cNvPicPr>
            <a:picLocks noChangeAspect="1"/>
          </p:cNvPicPr>
          <p:nvPr/>
        </p:nvPicPr>
        <p:blipFill rotWithShape="1">
          <a:blip r:embed="rId3">
            <a:extLst>
              <a:ext uri="{28A0092B-C50C-407E-A947-70E740481C1C}">
                <a14:useLocalDpi xmlns:a14="http://schemas.microsoft.com/office/drawing/2010/main" val="0"/>
              </a:ext>
            </a:extLst>
          </a:blip>
          <a:srcRect t="12564" r="56737" b="9764"/>
          <a:stretch/>
        </p:blipFill>
        <p:spPr>
          <a:xfrm>
            <a:off x="3814609" y="1079500"/>
            <a:ext cx="2999974" cy="4040395"/>
          </a:xfrm>
          <a:prstGeom prst="rect">
            <a:avLst/>
          </a:prstGeom>
        </p:spPr>
      </p:pic>
      <p:sp>
        <p:nvSpPr>
          <p:cNvPr id="6" name="TextBox 5">
            <a:extLst>
              <a:ext uri="{FF2B5EF4-FFF2-40B4-BE49-F238E27FC236}">
                <a16:creationId xmlns:a16="http://schemas.microsoft.com/office/drawing/2014/main" id="{EF81C4A8-360B-5341-BCD7-37456C8CDD55}"/>
              </a:ext>
            </a:extLst>
          </p:cNvPr>
          <p:cNvSpPr txBox="1"/>
          <p:nvPr/>
        </p:nvSpPr>
        <p:spPr>
          <a:xfrm>
            <a:off x="535517" y="2080684"/>
            <a:ext cx="1828800" cy="369332"/>
          </a:xfrm>
          <a:prstGeom prst="rect">
            <a:avLst/>
          </a:prstGeom>
          <a:noFill/>
        </p:spPr>
        <p:txBody>
          <a:bodyPr wrap="square" rtlCol="0">
            <a:spAutoFit/>
          </a:bodyPr>
          <a:lstStyle/>
          <a:p>
            <a:pPr algn="l"/>
            <a:r>
              <a:rPr lang="fi-FI" dirty="0"/>
              <a:t>Korrelaatio (-)</a:t>
            </a:r>
            <a:endParaRPr lang="en-US" dirty="0"/>
          </a:p>
        </p:txBody>
      </p:sp>
      <p:sp>
        <p:nvSpPr>
          <p:cNvPr id="8" name="TextBox 7">
            <a:extLst>
              <a:ext uri="{FF2B5EF4-FFF2-40B4-BE49-F238E27FC236}">
                <a16:creationId xmlns:a16="http://schemas.microsoft.com/office/drawing/2014/main" id="{A552F242-6E3A-AC4E-BD7A-036D692BD130}"/>
              </a:ext>
            </a:extLst>
          </p:cNvPr>
          <p:cNvSpPr txBox="1"/>
          <p:nvPr/>
        </p:nvSpPr>
        <p:spPr>
          <a:xfrm>
            <a:off x="4032251" y="2080684"/>
            <a:ext cx="1828800" cy="369332"/>
          </a:xfrm>
          <a:prstGeom prst="rect">
            <a:avLst/>
          </a:prstGeom>
          <a:noFill/>
        </p:spPr>
        <p:txBody>
          <a:bodyPr wrap="square" rtlCol="0">
            <a:spAutoFit/>
          </a:bodyPr>
          <a:lstStyle/>
          <a:p>
            <a:pPr algn="l"/>
            <a:r>
              <a:rPr lang="fi-FI" dirty="0"/>
              <a:t>Korrelaatio (+)</a:t>
            </a:r>
            <a:endParaRPr lang="en-US" dirty="0"/>
          </a:p>
        </p:txBody>
      </p:sp>
    </p:spTree>
    <p:extLst>
      <p:ext uri="{BB962C8B-B14F-4D97-AF65-F5344CB8AC3E}">
        <p14:creationId xmlns:p14="http://schemas.microsoft.com/office/powerpoint/2010/main" val="186771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5">
            <a:extLst>
              <a:ext uri="{FF2B5EF4-FFF2-40B4-BE49-F238E27FC236}">
                <a16:creationId xmlns:a16="http://schemas.microsoft.com/office/drawing/2014/main" id="{38D1EF56-C9D9-6A4A-B32D-84623A706F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0173" y="1439333"/>
            <a:ext cx="3838529" cy="5198695"/>
          </a:xfrm>
          <a:prstGeom prst="rect">
            <a:avLst/>
          </a:prstGeom>
        </p:spPr>
      </p:pic>
      <p:pic>
        <p:nvPicPr>
          <p:cNvPr id="16" name="Picture 16">
            <a:extLst>
              <a:ext uri="{FF2B5EF4-FFF2-40B4-BE49-F238E27FC236}">
                <a16:creationId xmlns:a16="http://schemas.microsoft.com/office/drawing/2014/main" id="{8FE97E9A-C955-2C44-B45F-3497B5C8EC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9035" y="0"/>
            <a:ext cx="4738478" cy="4133931"/>
          </a:xfrm>
          <a:prstGeom prst="rect">
            <a:avLst/>
          </a:prstGeom>
        </p:spPr>
      </p:pic>
      <p:pic>
        <p:nvPicPr>
          <p:cNvPr id="7" name="Picture 7">
            <a:extLst>
              <a:ext uri="{FF2B5EF4-FFF2-40B4-BE49-F238E27FC236}">
                <a16:creationId xmlns:a16="http://schemas.microsoft.com/office/drawing/2014/main" id="{B70A36E0-230F-EF4C-90E2-55577FCE9C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8702" y="1"/>
            <a:ext cx="4617048" cy="6638028"/>
          </a:xfrm>
          <a:prstGeom prst="rect">
            <a:avLst/>
          </a:prstGeom>
        </p:spPr>
      </p:pic>
      <p:sp>
        <p:nvSpPr>
          <p:cNvPr id="22" name="TextBox 21">
            <a:extLst>
              <a:ext uri="{FF2B5EF4-FFF2-40B4-BE49-F238E27FC236}">
                <a16:creationId xmlns:a16="http://schemas.microsoft.com/office/drawing/2014/main" id="{194DB38B-E5AB-E94A-B379-5E7D397AE6BC}"/>
              </a:ext>
            </a:extLst>
          </p:cNvPr>
          <p:cNvSpPr txBox="1"/>
          <p:nvPr/>
        </p:nvSpPr>
        <p:spPr>
          <a:xfrm>
            <a:off x="3188713" y="3327759"/>
            <a:ext cx="1828800" cy="369332"/>
          </a:xfrm>
          <a:prstGeom prst="rect">
            <a:avLst/>
          </a:prstGeom>
          <a:noFill/>
        </p:spPr>
        <p:txBody>
          <a:bodyPr wrap="square" rtlCol="0">
            <a:spAutoFit/>
          </a:bodyPr>
          <a:lstStyle/>
          <a:p>
            <a:pPr algn="l"/>
            <a:r>
              <a:rPr lang="fi-FI" dirty="0">
                <a:solidFill>
                  <a:schemeClr val="bg1"/>
                </a:solidFill>
              </a:rPr>
              <a:t>Korrelaatio (-)</a:t>
            </a:r>
            <a:endParaRPr lang="en-US" dirty="0">
              <a:solidFill>
                <a:schemeClr val="bg1"/>
              </a:solidFill>
            </a:endParaRPr>
          </a:p>
        </p:txBody>
      </p:sp>
      <p:sp>
        <p:nvSpPr>
          <p:cNvPr id="24" name="TextBox 23">
            <a:extLst>
              <a:ext uri="{FF2B5EF4-FFF2-40B4-BE49-F238E27FC236}">
                <a16:creationId xmlns:a16="http://schemas.microsoft.com/office/drawing/2014/main" id="{838B6B0C-BEFD-0B4E-A6EA-9B4656319931}"/>
              </a:ext>
            </a:extLst>
          </p:cNvPr>
          <p:cNvSpPr txBox="1"/>
          <p:nvPr/>
        </p:nvSpPr>
        <p:spPr>
          <a:xfrm rot="16200000">
            <a:off x="4621696" y="5109992"/>
            <a:ext cx="1828800" cy="369332"/>
          </a:xfrm>
          <a:prstGeom prst="rect">
            <a:avLst/>
          </a:prstGeom>
          <a:noFill/>
        </p:spPr>
        <p:txBody>
          <a:bodyPr wrap="square" rtlCol="0">
            <a:spAutoFit/>
          </a:bodyPr>
          <a:lstStyle/>
          <a:p>
            <a:pPr algn="l"/>
            <a:r>
              <a:rPr lang="fi-FI" dirty="0"/>
              <a:t>Korrelaatio (+)</a:t>
            </a:r>
            <a:endParaRPr lang="en-US" dirty="0"/>
          </a:p>
        </p:txBody>
      </p:sp>
      <p:sp>
        <p:nvSpPr>
          <p:cNvPr id="25" name="TextBox 24">
            <a:extLst>
              <a:ext uri="{FF2B5EF4-FFF2-40B4-BE49-F238E27FC236}">
                <a16:creationId xmlns:a16="http://schemas.microsoft.com/office/drawing/2014/main" id="{D33CD630-48AA-434E-A27B-EE74DC8AD02C}"/>
              </a:ext>
            </a:extLst>
          </p:cNvPr>
          <p:cNvSpPr txBox="1"/>
          <p:nvPr/>
        </p:nvSpPr>
        <p:spPr>
          <a:xfrm>
            <a:off x="5817820" y="1246740"/>
            <a:ext cx="1828800" cy="1477328"/>
          </a:xfrm>
          <a:prstGeom prst="rect">
            <a:avLst/>
          </a:prstGeom>
          <a:noFill/>
        </p:spPr>
        <p:txBody>
          <a:bodyPr wrap="square" rtlCol="0">
            <a:spAutoFit/>
          </a:bodyPr>
          <a:lstStyle/>
          <a:p>
            <a:pPr algn="l"/>
            <a:r>
              <a:rPr lang="fi-FI" dirty="0"/>
              <a:t>Liikenneväylien investoinnit 2015-2019</a:t>
            </a:r>
          </a:p>
          <a:p>
            <a:pPr algn="l"/>
            <a:endParaRPr lang="fi-FI" dirty="0"/>
          </a:p>
          <a:p>
            <a:pPr algn="l"/>
            <a:endParaRPr lang="en-US" dirty="0"/>
          </a:p>
        </p:txBody>
      </p:sp>
      <p:sp>
        <p:nvSpPr>
          <p:cNvPr id="27" name="TextBox 26">
            <a:extLst>
              <a:ext uri="{FF2B5EF4-FFF2-40B4-BE49-F238E27FC236}">
                <a16:creationId xmlns:a16="http://schemas.microsoft.com/office/drawing/2014/main" id="{29C887F9-40B3-AF48-8AAF-CEE5C724B30D}"/>
              </a:ext>
            </a:extLst>
          </p:cNvPr>
          <p:cNvSpPr txBox="1"/>
          <p:nvPr/>
        </p:nvSpPr>
        <p:spPr>
          <a:xfrm rot="5400000">
            <a:off x="7547133" y="3189260"/>
            <a:ext cx="6096000" cy="276999"/>
          </a:xfrm>
          <a:prstGeom prst="rect">
            <a:avLst/>
          </a:prstGeom>
          <a:noFill/>
        </p:spPr>
        <p:txBody>
          <a:bodyPr wrap="square">
            <a:spAutoFit/>
          </a:bodyPr>
          <a:lstStyle/>
          <a:p>
            <a:r>
              <a:rPr lang="en-GB" sz="1200" b="0" i="0" u="none" strike="noStrike" dirty="0">
                <a:solidFill>
                  <a:srgbClr val="222222"/>
                </a:solidFill>
                <a:effectLst/>
                <a:latin typeface="Verdana" panose="020B0604030504040204" pitchFamily="34" charset="0"/>
              </a:rPr>
              <a:t>Min: </a:t>
            </a:r>
            <a:r>
              <a:rPr lang="en-GB" sz="1200" b="1" i="0" u="none" strike="noStrike" dirty="0">
                <a:solidFill>
                  <a:srgbClr val="006400"/>
                </a:solidFill>
                <a:effectLst/>
                <a:latin typeface="Verdana" panose="020B0604030504040204" pitchFamily="34" charset="0"/>
              </a:rPr>
              <a:t>0.1</a:t>
            </a:r>
            <a:r>
              <a:rPr lang="fi-FI" sz="1200" b="1" i="0" u="none" strike="noStrike" dirty="0">
                <a:solidFill>
                  <a:srgbClr val="006400"/>
                </a:solidFill>
                <a:effectLst/>
                <a:latin typeface="Verdana" panose="020B0604030504040204" pitchFamily="34" charset="0"/>
              </a:rPr>
              <a:t>%</a:t>
            </a:r>
            <a:r>
              <a:rPr lang="en-GB" sz="1200" b="0" i="0" u="none" strike="noStrike" dirty="0">
                <a:solidFill>
                  <a:srgbClr val="222222"/>
                </a:solidFill>
                <a:effectLst/>
                <a:latin typeface="Verdana" panose="020B0604030504040204" pitchFamily="34" charset="0"/>
              </a:rPr>
              <a:t>, max: </a:t>
            </a:r>
            <a:r>
              <a:rPr lang="en-GB" sz="1200" b="1" i="0" u="none" strike="noStrike" dirty="0">
                <a:solidFill>
                  <a:srgbClr val="8B0000"/>
                </a:solidFill>
                <a:effectLst/>
                <a:latin typeface="Verdana" panose="020B0604030504040204" pitchFamily="34" charset="0"/>
              </a:rPr>
              <a:t>58.4</a:t>
            </a:r>
            <a:r>
              <a:rPr lang="fi-FI" sz="1200" b="1" i="0" u="none" strike="noStrike" dirty="0">
                <a:solidFill>
                  <a:srgbClr val="8B0000"/>
                </a:solidFill>
                <a:effectLst/>
                <a:latin typeface="Verdana" panose="020B0604030504040204" pitchFamily="34" charset="0"/>
              </a:rPr>
              <a:t>%</a:t>
            </a:r>
            <a:r>
              <a:rPr lang="en-GB" sz="1200" b="0" i="0" u="none" strike="noStrike" dirty="0">
                <a:solidFill>
                  <a:srgbClr val="222222"/>
                </a:solidFill>
                <a:effectLst/>
                <a:latin typeface="Verdana" panose="020B0604030504040204" pitchFamily="34" charset="0"/>
              </a:rPr>
              <a:t>, </a:t>
            </a:r>
            <a:r>
              <a:rPr lang="en-GB" sz="1200" b="0" i="0" u="none" strike="noStrike" dirty="0" err="1">
                <a:solidFill>
                  <a:srgbClr val="222222"/>
                </a:solidFill>
                <a:effectLst/>
                <a:latin typeface="Verdana" panose="020B0604030504040204" pitchFamily="34" charset="0"/>
              </a:rPr>
              <a:t>keskiarvo</a:t>
            </a:r>
            <a:r>
              <a:rPr lang="en-GB" sz="1200" b="0" i="0" u="none" strike="noStrike" dirty="0">
                <a:solidFill>
                  <a:srgbClr val="222222"/>
                </a:solidFill>
                <a:effectLst/>
                <a:latin typeface="Verdana" panose="020B0604030504040204" pitchFamily="34" charset="0"/>
              </a:rPr>
              <a:t>: </a:t>
            </a:r>
            <a:r>
              <a:rPr lang="en-GB" sz="1200" b="1" i="0" u="none" strike="noStrike" dirty="0">
                <a:solidFill>
                  <a:srgbClr val="222222"/>
                </a:solidFill>
                <a:effectLst/>
                <a:latin typeface="Verdana" panose="020B0604030504040204" pitchFamily="34" charset="0"/>
              </a:rPr>
              <a:t>15.</a:t>
            </a:r>
            <a:r>
              <a:rPr lang="fi-FI" sz="1200" b="1" i="0" u="none" strike="noStrike" dirty="0">
                <a:solidFill>
                  <a:srgbClr val="222222"/>
                </a:solidFill>
                <a:effectLst/>
                <a:latin typeface="Verdana" panose="020B0604030504040204" pitchFamily="34" charset="0"/>
              </a:rPr>
              <a:t>7% kaikista investoinneista</a:t>
            </a:r>
            <a:endParaRPr lang="en-US" sz="1200" dirty="0"/>
          </a:p>
        </p:txBody>
      </p:sp>
    </p:spTree>
    <p:extLst>
      <p:ext uri="{BB962C8B-B14F-4D97-AF65-F5344CB8AC3E}">
        <p14:creationId xmlns:p14="http://schemas.microsoft.com/office/powerpoint/2010/main" val="2999367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4">
            <a:extLst>
              <a:ext uri="{FF2B5EF4-FFF2-40B4-BE49-F238E27FC236}">
                <a16:creationId xmlns:a16="http://schemas.microsoft.com/office/drawing/2014/main" id="{C96C8BAF-68F3-4B78-B238-35DF5D8656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4F4CD6D0-5A87-4BA2-A13A-0E40511C3C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4774" y="699565"/>
            <a:ext cx="3553132" cy="5156200"/>
            <a:chOff x="7807230" y="2012810"/>
            <a:chExt cx="3251252" cy="3459865"/>
          </a:xfrm>
        </p:grpSpPr>
        <p:sp>
          <p:nvSpPr>
            <p:cNvPr id="28" name="Rectangle 27">
              <a:extLst>
                <a:ext uri="{FF2B5EF4-FFF2-40B4-BE49-F238E27FC236}">
                  <a16:creationId xmlns:a16="http://schemas.microsoft.com/office/drawing/2014/main" id="{5877EAC0-2063-444D-8EE9-72FED2E03B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8">
              <a:extLst>
                <a:ext uri="{FF2B5EF4-FFF2-40B4-BE49-F238E27FC236}">
                  <a16:creationId xmlns:a16="http://schemas.microsoft.com/office/drawing/2014/main" id="{2C155BF8-661A-4F4A-B4EC-923105C69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0" name="Picture 19">
            <a:extLst>
              <a:ext uri="{FF2B5EF4-FFF2-40B4-BE49-F238E27FC236}">
                <a16:creationId xmlns:a16="http://schemas.microsoft.com/office/drawing/2014/main" id="{44B3597B-4144-3B4D-BD8D-299EF88A9FB1}"/>
              </a:ext>
            </a:extLst>
          </p:cNvPr>
          <p:cNvPicPr>
            <a:picLocks noChangeAspect="1"/>
          </p:cNvPicPr>
          <p:nvPr/>
        </p:nvPicPr>
        <p:blipFill>
          <a:blip r:embed="rId2"/>
          <a:stretch>
            <a:fillRect/>
          </a:stretch>
        </p:blipFill>
        <p:spPr>
          <a:xfrm>
            <a:off x="706568" y="1672893"/>
            <a:ext cx="3209544" cy="3209544"/>
          </a:xfrm>
          <a:prstGeom prst="rect">
            <a:avLst/>
          </a:prstGeom>
        </p:spPr>
      </p:pic>
      <p:grpSp>
        <p:nvGrpSpPr>
          <p:cNvPr id="31" name="Group 30">
            <a:extLst>
              <a:ext uri="{FF2B5EF4-FFF2-40B4-BE49-F238E27FC236}">
                <a16:creationId xmlns:a16="http://schemas.microsoft.com/office/drawing/2014/main" id="{E9537076-EF48-4F72-9164-FD8260D55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19434" y="699565"/>
            <a:ext cx="3553132" cy="5156200"/>
            <a:chOff x="7807230" y="2012810"/>
            <a:chExt cx="3251252" cy="3459865"/>
          </a:xfrm>
        </p:grpSpPr>
        <p:sp>
          <p:nvSpPr>
            <p:cNvPr id="32" name="Rectangle 31">
              <a:extLst>
                <a:ext uri="{FF2B5EF4-FFF2-40B4-BE49-F238E27FC236}">
                  <a16:creationId xmlns:a16="http://schemas.microsoft.com/office/drawing/2014/main" id="{689673CB-C48B-4D05-B6E4-B88CD5BAA0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32">
              <a:extLst>
                <a:ext uri="{FF2B5EF4-FFF2-40B4-BE49-F238E27FC236}">
                  <a16:creationId xmlns:a16="http://schemas.microsoft.com/office/drawing/2014/main" id="{96C31A20-B341-476E-8C04-A26C87E1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A6B14AFB-4953-894A-ACFF-91BDA9238BC1}"/>
              </a:ext>
            </a:extLst>
          </p:cNvPr>
          <p:cNvPicPr>
            <a:picLocks noChangeAspect="1"/>
          </p:cNvPicPr>
          <p:nvPr/>
        </p:nvPicPr>
        <p:blipFill>
          <a:blip r:embed="rId3"/>
          <a:stretch>
            <a:fillRect/>
          </a:stretch>
        </p:blipFill>
        <p:spPr>
          <a:xfrm>
            <a:off x="4487333" y="1672893"/>
            <a:ext cx="3209544" cy="3209544"/>
          </a:xfrm>
          <a:prstGeom prst="rect">
            <a:avLst/>
          </a:prstGeom>
        </p:spPr>
      </p:pic>
      <p:grpSp>
        <p:nvGrpSpPr>
          <p:cNvPr id="35" name="Group 34">
            <a:extLst>
              <a:ext uri="{FF2B5EF4-FFF2-40B4-BE49-F238E27FC236}">
                <a16:creationId xmlns:a16="http://schemas.microsoft.com/office/drawing/2014/main" id="{6EFC3492-86BD-4D75-B5B4-C2DBFE0BD1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04093" y="699565"/>
            <a:ext cx="3553132" cy="5156200"/>
            <a:chOff x="7807230" y="2012810"/>
            <a:chExt cx="3251252" cy="3459865"/>
          </a:xfrm>
        </p:grpSpPr>
        <p:sp>
          <p:nvSpPr>
            <p:cNvPr id="36" name="Rectangle 35">
              <a:extLst>
                <a:ext uri="{FF2B5EF4-FFF2-40B4-BE49-F238E27FC236}">
                  <a16:creationId xmlns:a16="http://schemas.microsoft.com/office/drawing/2014/main" id="{F72E5074-2516-4705-BFF1-F508394A0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02259E4C-F24C-4180-AEC3-76255D535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5" name="Picture 14">
            <a:extLst>
              <a:ext uri="{FF2B5EF4-FFF2-40B4-BE49-F238E27FC236}">
                <a16:creationId xmlns:a16="http://schemas.microsoft.com/office/drawing/2014/main" id="{457A5686-C281-604E-9C16-E62FFEA356EB}"/>
              </a:ext>
            </a:extLst>
          </p:cNvPr>
          <p:cNvPicPr>
            <a:picLocks noChangeAspect="1"/>
          </p:cNvPicPr>
          <p:nvPr/>
        </p:nvPicPr>
        <p:blipFill>
          <a:blip r:embed="rId4"/>
          <a:stretch>
            <a:fillRect/>
          </a:stretch>
        </p:blipFill>
        <p:spPr>
          <a:xfrm>
            <a:off x="8275887" y="1672893"/>
            <a:ext cx="3209544" cy="3209544"/>
          </a:xfrm>
          <a:prstGeom prst="rect">
            <a:avLst/>
          </a:prstGeom>
        </p:spPr>
      </p:pic>
      <p:sp>
        <p:nvSpPr>
          <p:cNvPr id="38" name="TextBox 37">
            <a:extLst>
              <a:ext uri="{FF2B5EF4-FFF2-40B4-BE49-F238E27FC236}">
                <a16:creationId xmlns:a16="http://schemas.microsoft.com/office/drawing/2014/main" id="{512E20DF-28FD-984F-82EC-3FDEB8D55A40}"/>
              </a:ext>
            </a:extLst>
          </p:cNvPr>
          <p:cNvSpPr txBox="1"/>
          <p:nvPr/>
        </p:nvSpPr>
        <p:spPr>
          <a:xfrm>
            <a:off x="3299510" y="-902835"/>
            <a:ext cx="6100980" cy="1200329"/>
          </a:xfrm>
          <a:prstGeom prst="rect">
            <a:avLst/>
          </a:prstGeom>
          <a:noFill/>
        </p:spPr>
        <p:txBody>
          <a:bodyPr wrap="square">
            <a:spAutoFit/>
          </a:bodyPr>
          <a:lstStyle/>
          <a:p>
            <a:r>
              <a:rPr lang="en-GB" b="0" i="0" dirty="0" err="1">
                <a:effectLst/>
                <a:latin typeface="UICTFontTextStyleBody"/>
              </a:rPr>
              <a:t>Tutkimuksen</a:t>
            </a:r>
            <a:r>
              <a:rPr lang="en-GB" b="0" i="0" dirty="0">
                <a:effectLst/>
                <a:latin typeface="UICTFontTextStyleBody"/>
              </a:rPr>
              <a:t> </a:t>
            </a:r>
            <a:r>
              <a:rPr lang="en-GB" b="0" i="0" dirty="0" err="1">
                <a:effectLst/>
                <a:latin typeface="UICTFontTextStyleBody"/>
              </a:rPr>
              <a:t>mukaan</a:t>
            </a:r>
            <a:r>
              <a:rPr lang="en-GB" b="0" i="0" dirty="0">
                <a:effectLst/>
                <a:latin typeface="UICTFontTextStyleBody"/>
              </a:rPr>
              <a:t> </a:t>
            </a:r>
            <a:r>
              <a:rPr lang="en-GB" b="0" i="0" dirty="0" err="1">
                <a:effectLst/>
                <a:latin typeface="UICTFontTextStyleBody"/>
              </a:rPr>
              <a:t>EU:ssa</a:t>
            </a:r>
            <a:r>
              <a:rPr lang="en-GB" b="0" i="0" dirty="0">
                <a:effectLst/>
                <a:latin typeface="UICTFontTextStyleBody"/>
              </a:rPr>
              <a:t> </a:t>
            </a:r>
            <a:r>
              <a:rPr lang="en-GB" b="0" i="0" dirty="0" err="1">
                <a:effectLst/>
                <a:latin typeface="UICTFontTextStyleBody"/>
              </a:rPr>
              <a:t>syntyy</a:t>
            </a:r>
            <a:r>
              <a:rPr lang="en-GB" b="0" i="0" dirty="0">
                <a:effectLst/>
                <a:latin typeface="UICTFontTextStyleBody"/>
              </a:rPr>
              <a:t> </a:t>
            </a:r>
            <a:r>
              <a:rPr lang="en-GB" b="0" i="0" dirty="0" err="1">
                <a:effectLst/>
                <a:latin typeface="UICTFontTextStyleBody"/>
              </a:rPr>
              <a:t>vuodessa</a:t>
            </a:r>
            <a:r>
              <a:rPr lang="en-GB" b="0" i="0" dirty="0">
                <a:effectLst/>
                <a:latin typeface="UICTFontTextStyleBody"/>
              </a:rPr>
              <a:t> </a:t>
            </a:r>
            <a:r>
              <a:rPr lang="en-GB" b="0" i="0" dirty="0" err="1">
                <a:effectLst/>
                <a:latin typeface="UICTFontTextStyleBody"/>
              </a:rPr>
              <a:t>pyöräliikenteestä</a:t>
            </a:r>
            <a:r>
              <a:rPr lang="en-GB" b="0" i="0" dirty="0">
                <a:effectLst/>
                <a:latin typeface="UICTFontTextStyleBody"/>
              </a:rPr>
              <a:t> 24 </a:t>
            </a:r>
            <a:r>
              <a:rPr lang="en-GB" b="0" i="0" dirty="0" err="1">
                <a:effectLst/>
                <a:latin typeface="UICTFontTextStyleBody"/>
              </a:rPr>
              <a:t>miljardin</a:t>
            </a:r>
            <a:r>
              <a:rPr lang="en-GB" b="0" i="0" dirty="0">
                <a:effectLst/>
                <a:latin typeface="UICTFontTextStyleBody"/>
              </a:rPr>
              <a:t> ja </a:t>
            </a:r>
            <a:r>
              <a:rPr lang="en-GB" b="0" i="0" dirty="0" err="1">
                <a:effectLst/>
                <a:latin typeface="UICTFontTextStyleBody"/>
              </a:rPr>
              <a:t>jalankulusta</a:t>
            </a:r>
            <a:r>
              <a:rPr lang="en-GB" b="0" i="0" dirty="0">
                <a:effectLst/>
                <a:latin typeface="UICTFontTextStyleBody"/>
              </a:rPr>
              <a:t> 66 </a:t>
            </a:r>
            <a:r>
              <a:rPr lang="en-GB" b="0" i="0" dirty="0" err="1">
                <a:effectLst/>
                <a:latin typeface="UICTFontTextStyleBody"/>
              </a:rPr>
              <a:t>miljardin</a:t>
            </a:r>
            <a:r>
              <a:rPr lang="en-GB" b="0" i="0" dirty="0">
                <a:effectLst/>
                <a:latin typeface="UICTFontTextStyleBody"/>
              </a:rPr>
              <a:t> </a:t>
            </a:r>
            <a:r>
              <a:rPr lang="en-GB" b="0" i="0" dirty="0" err="1">
                <a:effectLst/>
                <a:latin typeface="UICTFontTextStyleBody"/>
              </a:rPr>
              <a:t>edestä</a:t>
            </a:r>
            <a:r>
              <a:rPr lang="en-GB" b="0" i="0" dirty="0">
                <a:effectLst/>
                <a:latin typeface="UICTFontTextStyleBody"/>
              </a:rPr>
              <a:t> </a:t>
            </a:r>
            <a:r>
              <a:rPr lang="en-GB" b="0" i="0" dirty="0" err="1">
                <a:effectLst/>
                <a:latin typeface="UICTFontTextStyleBody"/>
              </a:rPr>
              <a:t>hyötyjä</a:t>
            </a:r>
            <a:r>
              <a:rPr lang="en-GB" b="0" i="0" dirty="0">
                <a:effectLst/>
                <a:latin typeface="UICTFontTextStyleBody"/>
              </a:rPr>
              <a:t> </a:t>
            </a:r>
            <a:r>
              <a:rPr lang="en-GB" b="0" i="0" dirty="0" err="1">
                <a:effectLst/>
                <a:latin typeface="UICTFontTextStyleBody"/>
              </a:rPr>
              <a:t>vuosittain</a:t>
            </a:r>
            <a:r>
              <a:rPr lang="en-GB" b="0" i="0" dirty="0">
                <a:effectLst/>
                <a:latin typeface="UICTFontTextStyleBody"/>
              </a:rPr>
              <a:t>. </a:t>
            </a:r>
            <a:r>
              <a:rPr lang="en-GB" b="0" i="0" dirty="0" err="1">
                <a:effectLst/>
                <a:latin typeface="UICTFontTextStyleBody"/>
              </a:rPr>
              <a:t>Yksityisautoilu</a:t>
            </a:r>
            <a:r>
              <a:rPr lang="en-GB" b="0" i="0" dirty="0">
                <a:effectLst/>
                <a:latin typeface="UICTFontTextStyleBody"/>
              </a:rPr>
              <a:t> sen </a:t>
            </a:r>
            <a:r>
              <a:rPr lang="en-GB" b="0" i="0" dirty="0" err="1">
                <a:effectLst/>
                <a:latin typeface="UICTFontTextStyleBody"/>
              </a:rPr>
              <a:t>sijaan</a:t>
            </a:r>
            <a:r>
              <a:rPr lang="en-GB" b="0" i="0" dirty="0">
                <a:effectLst/>
                <a:latin typeface="UICTFontTextStyleBody"/>
              </a:rPr>
              <a:t> </a:t>
            </a:r>
            <a:r>
              <a:rPr lang="en-GB" b="0" i="0" dirty="0" err="1">
                <a:effectLst/>
                <a:latin typeface="UICTFontTextStyleBody"/>
              </a:rPr>
              <a:t>aiheuttaa</a:t>
            </a:r>
            <a:r>
              <a:rPr lang="en-GB" b="0" i="0" dirty="0">
                <a:effectLst/>
                <a:latin typeface="UICTFontTextStyleBody"/>
              </a:rPr>
              <a:t> 500 </a:t>
            </a:r>
            <a:r>
              <a:rPr lang="en-GB" b="0" i="0" dirty="0" err="1">
                <a:effectLst/>
                <a:latin typeface="UICTFontTextStyleBody"/>
              </a:rPr>
              <a:t>miljardin</a:t>
            </a:r>
            <a:r>
              <a:rPr lang="en-GB" b="0" i="0" dirty="0">
                <a:effectLst/>
                <a:latin typeface="UICTFontTextStyleBody"/>
              </a:rPr>
              <a:t> </a:t>
            </a:r>
            <a:r>
              <a:rPr lang="en-GB" b="0" i="0" dirty="0" err="1">
                <a:effectLst/>
                <a:latin typeface="UICTFontTextStyleBody"/>
              </a:rPr>
              <a:t>euron</a:t>
            </a:r>
            <a:r>
              <a:rPr lang="en-GB" b="0" i="0" dirty="0">
                <a:effectLst/>
                <a:latin typeface="UICTFontTextStyleBody"/>
              </a:rPr>
              <a:t> </a:t>
            </a:r>
            <a:r>
              <a:rPr lang="en-GB" b="0" i="0" dirty="0" err="1">
                <a:effectLst/>
                <a:latin typeface="UICTFontTextStyleBody"/>
              </a:rPr>
              <a:t>kustannukset</a:t>
            </a:r>
            <a:r>
              <a:rPr lang="en-GB" b="0" i="0" dirty="0">
                <a:effectLst/>
                <a:latin typeface="UICTFontTextStyleBody"/>
              </a:rPr>
              <a:t> </a:t>
            </a:r>
            <a:r>
              <a:rPr lang="en-GB" b="0" i="0" dirty="0" err="1">
                <a:effectLst/>
                <a:latin typeface="UICTFontTextStyleBody"/>
              </a:rPr>
              <a:t>EU-maissa</a:t>
            </a:r>
            <a:r>
              <a:rPr lang="en-GB" b="0" i="0" dirty="0">
                <a:effectLst/>
                <a:latin typeface="UICTFontTextStyleBody"/>
              </a:rPr>
              <a:t>.</a:t>
            </a:r>
            <a:endParaRPr lang="en-GB" dirty="0">
              <a:effectLst/>
              <a:latin typeface=".AppleSystemUIFont"/>
            </a:endParaRPr>
          </a:p>
        </p:txBody>
      </p:sp>
      <p:sp>
        <p:nvSpPr>
          <p:cNvPr id="39" name="TextBox 38">
            <a:extLst>
              <a:ext uri="{FF2B5EF4-FFF2-40B4-BE49-F238E27FC236}">
                <a16:creationId xmlns:a16="http://schemas.microsoft.com/office/drawing/2014/main" id="{FC9DA73C-561C-3044-B474-2EBFEC71039C}"/>
              </a:ext>
            </a:extLst>
          </p:cNvPr>
          <p:cNvSpPr txBox="1"/>
          <p:nvPr/>
        </p:nvSpPr>
        <p:spPr>
          <a:xfrm>
            <a:off x="8667922" y="4838858"/>
            <a:ext cx="2690510" cy="692497"/>
          </a:xfrm>
          <a:prstGeom prst="rect">
            <a:avLst/>
          </a:prstGeom>
          <a:noFill/>
        </p:spPr>
        <p:txBody>
          <a:bodyPr wrap="square" rtlCol="0">
            <a:spAutoFit/>
          </a:bodyPr>
          <a:lstStyle/>
          <a:p>
            <a:pPr algn="l"/>
            <a:r>
              <a:rPr lang="fi-FI" sz="3900" dirty="0">
                <a:solidFill>
                  <a:schemeClr val="accent6"/>
                </a:solidFill>
              </a:rPr>
              <a:t>+ 24 </a:t>
            </a:r>
            <a:r>
              <a:rPr lang="fi-FI" sz="3900" dirty="0" err="1">
                <a:solidFill>
                  <a:schemeClr val="accent6"/>
                </a:solidFill>
              </a:rPr>
              <a:t>mrd</a:t>
            </a:r>
            <a:r>
              <a:rPr lang="fi-FI" sz="3900" dirty="0">
                <a:solidFill>
                  <a:schemeClr val="accent6"/>
                </a:solidFill>
              </a:rPr>
              <a:t> €</a:t>
            </a:r>
            <a:endParaRPr lang="en-US" sz="3900" dirty="0">
              <a:solidFill>
                <a:schemeClr val="accent6"/>
              </a:solidFill>
            </a:endParaRPr>
          </a:p>
        </p:txBody>
      </p:sp>
      <p:sp>
        <p:nvSpPr>
          <p:cNvPr id="41" name="TextBox 40">
            <a:extLst>
              <a:ext uri="{FF2B5EF4-FFF2-40B4-BE49-F238E27FC236}">
                <a16:creationId xmlns:a16="http://schemas.microsoft.com/office/drawing/2014/main" id="{2C478ACD-BCDF-A941-8A1F-7BC2FABE43B6}"/>
              </a:ext>
            </a:extLst>
          </p:cNvPr>
          <p:cNvSpPr txBox="1"/>
          <p:nvPr/>
        </p:nvSpPr>
        <p:spPr>
          <a:xfrm>
            <a:off x="1262048" y="4862195"/>
            <a:ext cx="2690510" cy="692497"/>
          </a:xfrm>
          <a:prstGeom prst="rect">
            <a:avLst/>
          </a:prstGeom>
          <a:noFill/>
        </p:spPr>
        <p:txBody>
          <a:bodyPr wrap="square" rtlCol="0">
            <a:spAutoFit/>
          </a:bodyPr>
          <a:lstStyle/>
          <a:p>
            <a:pPr algn="l"/>
            <a:r>
              <a:rPr lang="fi-FI" sz="3900" dirty="0">
                <a:solidFill>
                  <a:schemeClr val="accent6"/>
                </a:solidFill>
              </a:rPr>
              <a:t>+ 66 </a:t>
            </a:r>
            <a:r>
              <a:rPr lang="fi-FI" sz="3900" dirty="0" err="1">
                <a:solidFill>
                  <a:schemeClr val="accent6"/>
                </a:solidFill>
              </a:rPr>
              <a:t>mrd</a:t>
            </a:r>
            <a:r>
              <a:rPr lang="fi-FI" sz="3900" dirty="0">
                <a:solidFill>
                  <a:schemeClr val="accent6"/>
                </a:solidFill>
              </a:rPr>
              <a:t> €</a:t>
            </a:r>
            <a:endParaRPr lang="en-US" sz="3900" dirty="0">
              <a:solidFill>
                <a:schemeClr val="accent6"/>
              </a:solidFill>
            </a:endParaRPr>
          </a:p>
        </p:txBody>
      </p:sp>
      <p:sp>
        <p:nvSpPr>
          <p:cNvPr id="43" name="TextBox 42">
            <a:extLst>
              <a:ext uri="{FF2B5EF4-FFF2-40B4-BE49-F238E27FC236}">
                <a16:creationId xmlns:a16="http://schemas.microsoft.com/office/drawing/2014/main" id="{E2C72F78-6E7C-1A46-B8A0-CB0BE122B70D}"/>
              </a:ext>
            </a:extLst>
          </p:cNvPr>
          <p:cNvSpPr txBox="1"/>
          <p:nvPr/>
        </p:nvSpPr>
        <p:spPr>
          <a:xfrm>
            <a:off x="4746850" y="4838857"/>
            <a:ext cx="2690510" cy="692497"/>
          </a:xfrm>
          <a:prstGeom prst="rect">
            <a:avLst/>
          </a:prstGeom>
          <a:noFill/>
        </p:spPr>
        <p:txBody>
          <a:bodyPr wrap="square" rtlCol="0">
            <a:spAutoFit/>
          </a:bodyPr>
          <a:lstStyle/>
          <a:p>
            <a:pPr algn="l"/>
            <a:r>
              <a:rPr lang="fi-FI" sz="3900" dirty="0">
                <a:solidFill>
                  <a:srgbClr val="FF0000"/>
                </a:solidFill>
              </a:rPr>
              <a:t>- 500 </a:t>
            </a:r>
            <a:r>
              <a:rPr lang="fi-FI" sz="3900" dirty="0" err="1">
                <a:solidFill>
                  <a:srgbClr val="FF0000"/>
                </a:solidFill>
              </a:rPr>
              <a:t>mrd</a:t>
            </a:r>
            <a:r>
              <a:rPr lang="fi-FI" sz="3900" dirty="0">
                <a:solidFill>
                  <a:srgbClr val="FF0000"/>
                </a:solidFill>
              </a:rPr>
              <a:t> €</a:t>
            </a:r>
            <a:endParaRPr lang="en-US" sz="3900" dirty="0">
              <a:solidFill>
                <a:srgbClr val="FF0000"/>
              </a:solidFill>
            </a:endParaRPr>
          </a:p>
        </p:txBody>
      </p:sp>
      <p:sp>
        <p:nvSpPr>
          <p:cNvPr id="45" name="TextBox 44">
            <a:extLst>
              <a:ext uri="{FF2B5EF4-FFF2-40B4-BE49-F238E27FC236}">
                <a16:creationId xmlns:a16="http://schemas.microsoft.com/office/drawing/2014/main" id="{86B6E958-614A-C14D-A2F0-F4650549E224}"/>
              </a:ext>
            </a:extLst>
          </p:cNvPr>
          <p:cNvSpPr txBox="1"/>
          <p:nvPr/>
        </p:nvSpPr>
        <p:spPr>
          <a:xfrm>
            <a:off x="4836861" y="789288"/>
            <a:ext cx="2510487" cy="923330"/>
          </a:xfrm>
          <a:prstGeom prst="rect">
            <a:avLst/>
          </a:prstGeom>
          <a:noFill/>
        </p:spPr>
        <p:txBody>
          <a:bodyPr wrap="square">
            <a:spAutoFit/>
          </a:bodyPr>
          <a:lstStyle/>
          <a:p>
            <a:pPr algn="ctr"/>
            <a:r>
              <a:rPr lang="en-GB" b="0" i="0" dirty="0" err="1">
                <a:effectLst/>
                <a:latin typeface="UICTFontTextStyleBody"/>
              </a:rPr>
              <a:t>Yksityisautoilu</a:t>
            </a:r>
            <a:r>
              <a:rPr lang="fi-FI" b="0" i="0" dirty="0">
                <a:effectLst/>
                <a:latin typeface="UICTFontTextStyleBody"/>
              </a:rPr>
              <a:t>n</a:t>
            </a:r>
            <a:r>
              <a:rPr lang="en-GB" b="0" i="0" dirty="0">
                <a:effectLst/>
                <a:latin typeface="UICTFontTextStyleBody"/>
              </a:rPr>
              <a:t>  </a:t>
            </a:r>
            <a:r>
              <a:rPr lang="en-GB" b="0" i="0" dirty="0" err="1">
                <a:effectLst/>
                <a:latin typeface="UICTFontTextStyleBody"/>
              </a:rPr>
              <a:t>kustannuks</a:t>
            </a:r>
            <a:r>
              <a:rPr lang="fi-FI" dirty="0">
                <a:latin typeface="UICTFontTextStyleBody"/>
              </a:rPr>
              <a:t>et</a:t>
            </a:r>
          </a:p>
          <a:p>
            <a:pPr algn="ctr"/>
            <a:r>
              <a:rPr lang="en-GB" b="0" i="0" dirty="0">
                <a:effectLst/>
                <a:latin typeface="UICTFontTextStyleBody"/>
              </a:rPr>
              <a:t> </a:t>
            </a:r>
            <a:r>
              <a:rPr lang="en-GB" b="0" i="0" dirty="0" err="1">
                <a:effectLst/>
                <a:latin typeface="UICTFontTextStyleBody"/>
              </a:rPr>
              <a:t>EU-maissa</a:t>
            </a:r>
            <a:endParaRPr lang="en-US" dirty="0"/>
          </a:p>
        </p:txBody>
      </p:sp>
      <p:sp>
        <p:nvSpPr>
          <p:cNvPr id="47" name="TextBox 46">
            <a:extLst>
              <a:ext uri="{FF2B5EF4-FFF2-40B4-BE49-F238E27FC236}">
                <a16:creationId xmlns:a16="http://schemas.microsoft.com/office/drawing/2014/main" id="{1C65814D-2505-154C-BC56-C9CBFD696348}"/>
              </a:ext>
            </a:extLst>
          </p:cNvPr>
          <p:cNvSpPr txBox="1"/>
          <p:nvPr/>
        </p:nvSpPr>
        <p:spPr>
          <a:xfrm>
            <a:off x="960304" y="927787"/>
            <a:ext cx="2510487" cy="646331"/>
          </a:xfrm>
          <a:prstGeom prst="rect">
            <a:avLst/>
          </a:prstGeom>
          <a:noFill/>
        </p:spPr>
        <p:txBody>
          <a:bodyPr wrap="square">
            <a:spAutoFit/>
          </a:bodyPr>
          <a:lstStyle/>
          <a:p>
            <a:pPr algn="ctr"/>
            <a:r>
              <a:rPr lang="fi-FI" b="0" i="0" dirty="0">
                <a:effectLst/>
                <a:latin typeface="UICTFontTextStyleBody"/>
              </a:rPr>
              <a:t>Jalankulun hyödyt</a:t>
            </a:r>
          </a:p>
          <a:p>
            <a:pPr algn="ctr"/>
            <a:r>
              <a:rPr lang="fi-FI" dirty="0">
                <a:latin typeface="UICTFontTextStyleBody"/>
              </a:rPr>
              <a:t>EU-maissa</a:t>
            </a:r>
            <a:endParaRPr lang="en-US" dirty="0"/>
          </a:p>
        </p:txBody>
      </p:sp>
      <p:sp>
        <p:nvSpPr>
          <p:cNvPr id="49" name="TextBox 48">
            <a:extLst>
              <a:ext uri="{FF2B5EF4-FFF2-40B4-BE49-F238E27FC236}">
                <a16:creationId xmlns:a16="http://schemas.microsoft.com/office/drawing/2014/main" id="{9A25BD24-98DE-4548-9751-082AEE68B7B0}"/>
              </a:ext>
            </a:extLst>
          </p:cNvPr>
          <p:cNvSpPr txBox="1"/>
          <p:nvPr/>
        </p:nvSpPr>
        <p:spPr>
          <a:xfrm>
            <a:off x="8625415" y="927786"/>
            <a:ext cx="2510487" cy="646331"/>
          </a:xfrm>
          <a:prstGeom prst="rect">
            <a:avLst/>
          </a:prstGeom>
          <a:noFill/>
        </p:spPr>
        <p:txBody>
          <a:bodyPr wrap="square">
            <a:spAutoFit/>
          </a:bodyPr>
          <a:lstStyle/>
          <a:p>
            <a:pPr algn="ctr"/>
            <a:r>
              <a:rPr lang="fi-FI" b="0" i="0" dirty="0" err="1">
                <a:effectLst/>
                <a:latin typeface="UICTFontTextStyleBody"/>
              </a:rPr>
              <a:t>Pyöräliikenteen</a:t>
            </a:r>
            <a:r>
              <a:rPr lang="fi-FI" b="0" i="0" dirty="0">
                <a:effectLst/>
                <a:latin typeface="UICTFontTextStyleBody"/>
              </a:rPr>
              <a:t> hyödyt</a:t>
            </a:r>
          </a:p>
          <a:p>
            <a:pPr algn="ctr"/>
            <a:r>
              <a:rPr lang="fi-FI" dirty="0">
                <a:latin typeface="UICTFontTextStyleBody"/>
              </a:rPr>
              <a:t>EU-maissa</a:t>
            </a:r>
            <a:endParaRPr lang="en-US" dirty="0"/>
          </a:p>
        </p:txBody>
      </p:sp>
    </p:spTree>
    <p:extLst>
      <p:ext uri="{BB962C8B-B14F-4D97-AF65-F5344CB8AC3E}">
        <p14:creationId xmlns:p14="http://schemas.microsoft.com/office/powerpoint/2010/main" val="1944308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B550B32-5D66-3D4E-B97C-BDD8F0E35C1F}"/>
              </a:ext>
            </a:extLst>
          </p:cNvPr>
          <p:cNvSpPr txBox="1"/>
          <p:nvPr/>
        </p:nvSpPr>
        <p:spPr>
          <a:xfrm>
            <a:off x="465666" y="0"/>
            <a:ext cx="10583334" cy="6370975"/>
          </a:xfrm>
          <a:prstGeom prst="rect">
            <a:avLst/>
          </a:prstGeom>
          <a:noFill/>
        </p:spPr>
        <p:txBody>
          <a:bodyPr wrap="square">
            <a:spAutoFit/>
          </a:bodyPr>
          <a:lstStyle/>
          <a:p>
            <a:r>
              <a:rPr lang="en-GB" sz="1200" b="0" i="0" dirty="0" err="1">
                <a:effectLst/>
                <a:latin typeface="UICTFontTextStyleBody"/>
              </a:rPr>
              <a:t>Onko</a:t>
            </a:r>
            <a:r>
              <a:rPr lang="en-GB" sz="1200" b="0" i="0" dirty="0">
                <a:effectLst/>
                <a:latin typeface="UICTFontTextStyleBody"/>
              </a:rPr>
              <a:t> </a:t>
            </a:r>
            <a:r>
              <a:rPr lang="en-GB" sz="1200" b="0" i="0" dirty="0" err="1">
                <a:effectLst/>
                <a:latin typeface="UICTFontTextStyleBody"/>
              </a:rPr>
              <a:t>yksityisautoilu</a:t>
            </a:r>
            <a:r>
              <a:rPr lang="en-GB" sz="1200" b="0" i="0" dirty="0">
                <a:effectLst/>
                <a:latin typeface="UICTFontTextStyleBody"/>
              </a:rPr>
              <a:t> </a:t>
            </a:r>
            <a:r>
              <a:rPr lang="en-GB" sz="1200" b="0" i="0" dirty="0" err="1">
                <a:effectLst/>
                <a:latin typeface="UICTFontTextStyleBody"/>
              </a:rPr>
              <a:t>ainoastaan</a:t>
            </a:r>
            <a:r>
              <a:rPr lang="en-GB" sz="1200" b="0" i="0" dirty="0">
                <a:effectLst/>
                <a:latin typeface="UICTFontTextStyleBody"/>
              </a:rPr>
              <a:t> </a:t>
            </a:r>
            <a:r>
              <a:rPr lang="en-GB" sz="1200" b="0" i="0" dirty="0" err="1">
                <a:effectLst/>
                <a:latin typeface="UICTFontTextStyleBody"/>
              </a:rPr>
              <a:t>pienituloisten</a:t>
            </a:r>
            <a:r>
              <a:rPr lang="en-GB" sz="1200" b="0" i="0" dirty="0">
                <a:effectLst/>
                <a:latin typeface="UICTFontTextStyleBody"/>
              </a:rPr>
              <a:t> </a:t>
            </a:r>
            <a:r>
              <a:rPr lang="en-GB" sz="1200" b="0" i="0" dirty="0" err="1">
                <a:effectLst/>
                <a:latin typeface="UICTFontTextStyleBody"/>
              </a:rPr>
              <a:t>asia</a:t>
            </a:r>
            <a:r>
              <a:rPr lang="en-GB" sz="1200" b="0" i="0" dirty="0">
                <a:effectLst/>
                <a:latin typeface="UICTFontTextStyleBody"/>
              </a:rPr>
              <a:t>?</a:t>
            </a:r>
            <a:endParaRPr lang="en-GB" sz="1200" dirty="0">
              <a:effectLst/>
              <a:latin typeface=".AppleSystemUIFont"/>
            </a:endParaRPr>
          </a:p>
          <a:p>
            <a:br>
              <a:rPr lang="en-GB" sz="1200" dirty="0">
                <a:effectLst/>
                <a:latin typeface=".AppleSystemUIFont"/>
              </a:rPr>
            </a:br>
            <a:endParaRPr lang="en-GB" sz="1200" dirty="0">
              <a:effectLst/>
              <a:latin typeface=".AppleSystemUIFont"/>
            </a:endParaRPr>
          </a:p>
          <a:p>
            <a:r>
              <a:rPr lang="en-GB" sz="1200" b="0" i="0" dirty="0" err="1">
                <a:effectLst/>
                <a:latin typeface="UICTFontTextStyleBody"/>
              </a:rPr>
              <a:t>Maaseuduilla</a:t>
            </a:r>
            <a:r>
              <a:rPr lang="en-GB" sz="1200" b="0" i="0" dirty="0">
                <a:effectLst/>
                <a:latin typeface="UICTFontTextStyleBody"/>
              </a:rPr>
              <a:t> </a:t>
            </a:r>
            <a:r>
              <a:rPr lang="en-GB" sz="1200" b="0" i="0" dirty="0" err="1">
                <a:effectLst/>
                <a:latin typeface="UICTFontTextStyleBody"/>
              </a:rPr>
              <a:t>etäisyydet</a:t>
            </a:r>
            <a:r>
              <a:rPr lang="en-GB" sz="1200" b="0" i="0" dirty="0">
                <a:effectLst/>
                <a:latin typeface="UICTFontTextStyleBody"/>
              </a:rPr>
              <a:t> </a:t>
            </a:r>
            <a:r>
              <a:rPr lang="en-GB" sz="1200" b="0" i="0" dirty="0" err="1">
                <a:effectLst/>
                <a:latin typeface="UICTFontTextStyleBody"/>
              </a:rPr>
              <a:t>ovat</a:t>
            </a:r>
            <a:r>
              <a:rPr lang="en-GB" sz="1200" b="0" i="0" dirty="0">
                <a:effectLst/>
                <a:latin typeface="UICTFontTextStyleBody"/>
              </a:rPr>
              <a:t> </a:t>
            </a:r>
            <a:r>
              <a:rPr lang="en-GB" sz="1200" b="0" i="0" dirty="0" err="1">
                <a:effectLst/>
                <a:latin typeface="UICTFontTextStyleBody"/>
              </a:rPr>
              <a:t>pitkiä</a:t>
            </a:r>
            <a:r>
              <a:rPr lang="en-GB" sz="1200" b="0" i="0" dirty="0">
                <a:effectLst/>
                <a:latin typeface="UICTFontTextStyleBody"/>
              </a:rPr>
              <a:t>. </a:t>
            </a:r>
            <a:r>
              <a:rPr lang="en-GB" sz="1200" b="0" i="0" dirty="0" err="1">
                <a:effectLst/>
                <a:latin typeface="UICTFontTextStyleBody"/>
              </a:rPr>
              <a:t>Monille</a:t>
            </a:r>
            <a:r>
              <a:rPr lang="en-GB" sz="1200" b="0" i="0" dirty="0">
                <a:effectLst/>
                <a:latin typeface="UICTFontTextStyleBody"/>
              </a:rPr>
              <a:t> </a:t>
            </a:r>
            <a:r>
              <a:rPr lang="en-GB" sz="1200" b="0" i="0" dirty="0" err="1">
                <a:effectLst/>
                <a:latin typeface="UICTFontTextStyleBody"/>
              </a:rPr>
              <a:t>yksityisautoiluista</a:t>
            </a:r>
            <a:r>
              <a:rPr lang="en-GB" sz="1200" b="0" i="0" dirty="0">
                <a:effectLst/>
                <a:latin typeface="UICTFontTextStyleBody"/>
              </a:rPr>
              <a:t> on </a:t>
            </a:r>
            <a:r>
              <a:rPr lang="en-GB" sz="1200" b="0" i="0" dirty="0" err="1">
                <a:effectLst/>
                <a:latin typeface="UICTFontTextStyleBody"/>
              </a:rPr>
              <a:t>muodostunut</a:t>
            </a:r>
            <a:r>
              <a:rPr lang="en-GB" sz="1200" b="0" i="0" dirty="0">
                <a:effectLst/>
                <a:latin typeface="UICTFontTextStyleBody"/>
              </a:rPr>
              <a:t> </a:t>
            </a:r>
            <a:r>
              <a:rPr lang="en-GB" sz="1200" b="0" i="0" dirty="0" err="1">
                <a:effectLst/>
                <a:latin typeface="UICTFontTextStyleBody"/>
              </a:rPr>
              <a:t>lähes</a:t>
            </a:r>
            <a:r>
              <a:rPr lang="en-GB" sz="1200" b="0" i="0" dirty="0">
                <a:effectLst/>
                <a:latin typeface="UICTFontTextStyleBody"/>
              </a:rPr>
              <a:t> </a:t>
            </a:r>
            <a:r>
              <a:rPr lang="en-GB" sz="1200" b="0" i="0" dirty="0" err="1">
                <a:effectLst/>
                <a:latin typeface="UICTFontTextStyleBody"/>
              </a:rPr>
              <a:t>ainoa</a:t>
            </a:r>
            <a:r>
              <a:rPr lang="en-GB" sz="1200" b="0" i="0" dirty="0">
                <a:effectLst/>
                <a:latin typeface="UICTFontTextStyleBody"/>
              </a:rPr>
              <a:t> </a:t>
            </a:r>
            <a:r>
              <a:rPr lang="en-GB" sz="1200" b="0" i="0" dirty="0" err="1">
                <a:effectLst/>
                <a:latin typeface="UICTFontTextStyleBody"/>
              </a:rPr>
              <a:t>varteenotettava</a:t>
            </a:r>
            <a:r>
              <a:rPr lang="en-GB" sz="1200" b="0" i="0" dirty="0">
                <a:effectLst/>
                <a:latin typeface="UICTFontTextStyleBody"/>
              </a:rPr>
              <a:t> </a:t>
            </a:r>
            <a:r>
              <a:rPr lang="en-GB" sz="1200" b="0" i="0" dirty="0" err="1">
                <a:effectLst/>
                <a:latin typeface="UICTFontTextStyleBody"/>
              </a:rPr>
              <a:t>keino</a:t>
            </a:r>
            <a:r>
              <a:rPr lang="en-GB" sz="1200" b="0" i="0" dirty="0">
                <a:effectLst/>
                <a:latin typeface="UICTFontTextStyleBody"/>
              </a:rPr>
              <a:t> </a:t>
            </a:r>
            <a:r>
              <a:rPr lang="en-GB" sz="1200" b="0" i="0" dirty="0" err="1">
                <a:effectLst/>
                <a:latin typeface="UICTFontTextStyleBody"/>
              </a:rPr>
              <a:t>liikkua</a:t>
            </a:r>
            <a:r>
              <a:rPr lang="en-GB" sz="1200" b="0" i="0" dirty="0">
                <a:effectLst/>
                <a:latin typeface="UICTFontTextStyleBody"/>
              </a:rPr>
              <a:t> </a:t>
            </a:r>
            <a:r>
              <a:rPr lang="en-GB" sz="1200" b="0" i="0" dirty="0" err="1">
                <a:effectLst/>
                <a:latin typeface="UICTFontTextStyleBody"/>
              </a:rPr>
              <a:t>paikasta</a:t>
            </a:r>
            <a:r>
              <a:rPr lang="en-GB" sz="1200" b="0" i="0" dirty="0">
                <a:effectLst/>
                <a:latin typeface="UICTFontTextStyleBody"/>
              </a:rPr>
              <a:t> </a:t>
            </a:r>
            <a:r>
              <a:rPr lang="en-GB" sz="1200" b="0" i="0" dirty="0" err="1">
                <a:effectLst/>
                <a:latin typeface="UICTFontTextStyleBody"/>
              </a:rPr>
              <a:t>toiseen</a:t>
            </a:r>
            <a:r>
              <a:rPr lang="en-GB" sz="1200" b="0" i="0" dirty="0">
                <a:effectLst/>
                <a:latin typeface="UICTFontTextStyleBody"/>
              </a:rPr>
              <a:t>, </a:t>
            </a:r>
            <a:r>
              <a:rPr lang="en-GB" sz="1200" b="0" i="0" dirty="0" err="1">
                <a:effectLst/>
                <a:latin typeface="UICTFontTextStyleBody"/>
              </a:rPr>
              <a:t>sillä</a:t>
            </a:r>
            <a:r>
              <a:rPr lang="en-GB" sz="1200" b="0" i="0" dirty="0">
                <a:effectLst/>
                <a:latin typeface="UICTFontTextStyleBody"/>
              </a:rPr>
              <a:t> </a:t>
            </a:r>
            <a:r>
              <a:rPr lang="en-GB" sz="1200" b="0" i="0" dirty="0" err="1">
                <a:effectLst/>
                <a:latin typeface="UICTFontTextStyleBody"/>
              </a:rPr>
              <a:t>julkiset</a:t>
            </a:r>
            <a:r>
              <a:rPr lang="en-GB" sz="1200" b="0" i="0" dirty="0">
                <a:effectLst/>
                <a:latin typeface="UICTFontTextStyleBody"/>
              </a:rPr>
              <a:t> </a:t>
            </a:r>
            <a:r>
              <a:rPr lang="en-GB" sz="1200" b="0" i="0" dirty="0" err="1">
                <a:effectLst/>
                <a:latin typeface="UICTFontTextStyleBody"/>
              </a:rPr>
              <a:t>liikennevälineet</a:t>
            </a:r>
            <a:r>
              <a:rPr lang="en-GB" sz="1200" b="0" i="0" dirty="0">
                <a:effectLst/>
                <a:latin typeface="UICTFontTextStyleBody"/>
              </a:rPr>
              <a:t> </a:t>
            </a:r>
            <a:r>
              <a:rPr lang="en-GB" sz="1200" b="0" i="0" dirty="0" err="1">
                <a:effectLst/>
                <a:latin typeface="UICTFontTextStyleBody"/>
              </a:rPr>
              <a:t>palvelevat</a:t>
            </a:r>
            <a:r>
              <a:rPr lang="en-GB" sz="1200" b="0" i="0" dirty="0">
                <a:effectLst/>
                <a:latin typeface="UICTFontTextStyleBody"/>
              </a:rPr>
              <a:t> </a:t>
            </a:r>
            <a:r>
              <a:rPr lang="en-GB" sz="1200" b="0" i="0" dirty="0" err="1">
                <a:effectLst/>
                <a:latin typeface="UICTFontTextStyleBody"/>
              </a:rPr>
              <a:t>harvaan</a:t>
            </a:r>
            <a:r>
              <a:rPr lang="en-GB" sz="1200" b="0" i="0" dirty="0">
                <a:effectLst/>
                <a:latin typeface="UICTFontTextStyleBody"/>
              </a:rPr>
              <a:t> </a:t>
            </a:r>
            <a:r>
              <a:rPr lang="en-GB" sz="1200" b="0" i="0" dirty="0" err="1">
                <a:effectLst/>
                <a:latin typeface="UICTFontTextStyleBody"/>
              </a:rPr>
              <a:t>asuttuja</a:t>
            </a:r>
            <a:r>
              <a:rPr lang="en-GB" sz="1200" b="0" i="0" dirty="0">
                <a:effectLst/>
                <a:latin typeface="UICTFontTextStyleBody"/>
              </a:rPr>
              <a:t> </a:t>
            </a:r>
            <a:r>
              <a:rPr lang="en-GB" sz="1200" b="0" i="0" dirty="0" err="1">
                <a:effectLst/>
                <a:latin typeface="UICTFontTextStyleBody"/>
              </a:rPr>
              <a:t>alueita</a:t>
            </a:r>
            <a:r>
              <a:rPr lang="en-GB" sz="1200" b="0" i="0" dirty="0">
                <a:effectLst/>
                <a:latin typeface="UICTFontTextStyleBody"/>
              </a:rPr>
              <a:t> </a:t>
            </a:r>
            <a:r>
              <a:rPr lang="en-GB" sz="1200" b="0" i="0" dirty="0" err="1">
                <a:effectLst/>
                <a:latin typeface="UICTFontTextStyleBody"/>
              </a:rPr>
              <a:t>varsin</a:t>
            </a:r>
            <a:r>
              <a:rPr lang="en-GB" sz="1200" b="0" i="0" dirty="0">
                <a:effectLst/>
                <a:latin typeface="UICTFontTextStyleBody"/>
              </a:rPr>
              <a:t> </a:t>
            </a:r>
            <a:r>
              <a:rPr lang="en-GB" sz="1200" b="0" i="0" dirty="0" err="1">
                <a:effectLst/>
                <a:latin typeface="UICTFontTextStyleBody"/>
              </a:rPr>
              <a:t>heikosti</a:t>
            </a:r>
            <a:r>
              <a:rPr lang="en-GB" sz="1200" b="0" i="0" dirty="0">
                <a:effectLst/>
                <a:latin typeface="UICTFontTextStyleBody"/>
              </a:rPr>
              <a:t>. </a:t>
            </a:r>
            <a:r>
              <a:rPr lang="en-GB" sz="1200" b="0" i="0" dirty="0" err="1">
                <a:effectLst/>
                <a:latin typeface="UICTFontTextStyleBody"/>
              </a:rPr>
              <a:t>Haja-asutusalueiden</a:t>
            </a:r>
            <a:r>
              <a:rPr lang="en-GB" sz="1200" b="0" i="0" dirty="0">
                <a:effectLst/>
                <a:latin typeface="UICTFontTextStyleBody"/>
              </a:rPr>
              <a:t> </a:t>
            </a:r>
            <a:r>
              <a:rPr lang="en-GB" sz="1200" b="0" i="0" dirty="0" err="1">
                <a:effectLst/>
                <a:latin typeface="UICTFontTextStyleBody"/>
              </a:rPr>
              <a:t>asukkaat</a:t>
            </a:r>
            <a:r>
              <a:rPr lang="en-GB" sz="1200" b="0" i="0" dirty="0">
                <a:effectLst/>
                <a:latin typeface="UICTFontTextStyleBody"/>
              </a:rPr>
              <a:t> </a:t>
            </a:r>
            <a:r>
              <a:rPr lang="en-GB" sz="1200" b="0" i="0" dirty="0" err="1">
                <a:effectLst/>
                <a:latin typeface="UICTFontTextStyleBody"/>
              </a:rPr>
              <a:t>eivät</a:t>
            </a:r>
            <a:r>
              <a:rPr lang="en-GB" sz="1200" b="0" i="0" dirty="0">
                <a:effectLst/>
                <a:latin typeface="UICTFontTextStyleBody"/>
              </a:rPr>
              <a:t> </a:t>
            </a:r>
            <a:r>
              <a:rPr lang="en-GB" sz="1200" b="0" i="0" dirty="0" err="1">
                <a:effectLst/>
                <a:latin typeface="UICTFontTextStyleBody"/>
              </a:rPr>
              <a:t>suinkaan</a:t>
            </a:r>
            <a:r>
              <a:rPr lang="en-GB" sz="1200" b="0" i="0" dirty="0">
                <a:effectLst/>
                <a:latin typeface="UICTFontTextStyleBody"/>
              </a:rPr>
              <a:t> ole </a:t>
            </a:r>
            <a:r>
              <a:rPr lang="en-GB" sz="1200" b="0" i="0" dirty="0" err="1">
                <a:effectLst/>
                <a:latin typeface="UICTFontTextStyleBody"/>
              </a:rPr>
              <a:t>yksityisautoilun</a:t>
            </a:r>
            <a:r>
              <a:rPr lang="en-GB" sz="1200" b="0" i="0" dirty="0">
                <a:effectLst/>
                <a:latin typeface="UICTFontTextStyleBody"/>
              </a:rPr>
              <a:t> </a:t>
            </a:r>
            <a:r>
              <a:rPr lang="en-GB" sz="1200" b="0" i="0" dirty="0" err="1">
                <a:effectLst/>
                <a:latin typeface="UICTFontTextStyleBody"/>
              </a:rPr>
              <a:t>suhteen</a:t>
            </a:r>
            <a:r>
              <a:rPr lang="en-GB" sz="1200" b="0" i="0" dirty="0">
                <a:effectLst/>
                <a:latin typeface="UICTFontTextStyleBody"/>
              </a:rPr>
              <a:t> </a:t>
            </a:r>
            <a:r>
              <a:rPr lang="en-GB" sz="1200" b="0" i="0" dirty="0" err="1">
                <a:effectLst/>
                <a:latin typeface="UICTFontTextStyleBody"/>
              </a:rPr>
              <a:t>yksin</a:t>
            </a:r>
            <a:r>
              <a:rPr lang="en-GB" sz="1200" b="0" i="0" dirty="0">
                <a:effectLst/>
                <a:latin typeface="UICTFontTextStyleBody"/>
              </a:rPr>
              <a:t>. </a:t>
            </a:r>
            <a:endParaRPr lang="en-GB" sz="1200" dirty="0">
              <a:effectLst/>
              <a:latin typeface=".AppleSystemUIFont"/>
            </a:endParaRPr>
          </a:p>
          <a:p>
            <a:br>
              <a:rPr lang="en-GB" sz="1200" dirty="0">
                <a:effectLst/>
                <a:latin typeface=".AppleSystemUIFont"/>
              </a:rPr>
            </a:br>
            <a:endParaRPr lang="en-GB" sz="1200" dirty="0">
              <a:effectLst/>
              <a:latin typeface=".AppleSystemUIFont"/>
            </a:endParaRPr>
          </a:p>
          <a:p>
            <a:r>
              <a:rPr lang="en-GB" sz="1200" b="0" i="0" dirty="0" err="1">
                <a:effectLst/>
                <a:latin typeface="UICTFontTextStyleBody"/>
              </a:rPr>
              <a:t>Kuntakohtaisten</a:t>
            </a:r>
            <a:r>
              <a:rPr lang="en-GB" sz="1200" b="0" i="0" dirty="0">
                <a:effectLst/>
                <a:latin typeface="UICTFontTextStyleBody"/>
              </a:rPr>
              <a:t> </a:t>
            </a:r>
            <a:r>
              <a:rPr lang="en-GB" sz="1200" b="0" i="0" dirty="0" err="1">
                <a:effectLst/>
                <a:latin typeface="UICTFontTextStyleBody"/>
              </a:rPr>
              <a:t>tilastojen</a:t>
            </a:r>
            <a:r>
              <a:rPr lang="en-GB" sz="1200" b="0" i="0" dirty="0">
                <a:effectLst/>
                <a:latin typeface="UICTFontTextStyleBody"/>
              </a:rPr>
              <a:t> </a:t>
            </a:r>
            <a:r>
              <a:rPr lang="en-GB" sz="1200" b="0" i="0" dirty="0" err="1">
                <a:effectLst/>
                <a:latin typeface="UICTFontTextStyleBody"/>
              </a:rPr>
              <a:t>perusteella</a:t>
            </a:r>
            <a:r>
              <a:rPr lang="en-GB" sz="1200" b="0" i="0" dirty="0">
                <a:effectLst/>
                <a:latin typeface="UICTFontTextStyleBody"/>
              </a:rPr>
              <a:t> </a:t>
            </a:r>
            <a:r>
              <a:rPr lang="en-GB" sz="1200" b="0" i="0" dirty="0" err="1">
                <a:effectLst/>
                <a:latin typeface="UICTFontTextStyleBody"/>
              </a:rPr>
              <a:t>voi</a:t>
            </a:r>
            <a:r>
              <a:rPr lang="en-GB" sz="1200" b="0" i="0" dirty="0">
                <a:effectLst/>
                <a:latin typeface="UICTFontTextStyleBody"/>
              </a:rPr>
              <a:t> </a:t>
            </a:r>
            <a:r>
              <a:rPr lang="en-GB" sz="1200" b="0" i="0" dirty="0" err="1">
                <a:effectLst/>
                <a:latin typeface="UICTFontTextStyleBody"/>
              </a:rPr>
              <a:t>tehdä</a:t>
            </a:r>
            <a:r>
              <a:rPr lang="en-GB" sz="1200" b="0" i="0" dirty="0">
                <a:effectLst/>
                <a:latin typeface="UICTFontTextStyleBody"/>
              </a:rPr>
              <a:t> sen </a:t>
            </a:r>
            <a:r>
              <a:rPr lang="en-GB" sz="1200" b="0" i="0" dirty="0" err="1">
                <a:effectLst/>
                <a:latin typeface="UICTFontTextStyleBody"/>
              </a:rPr>
              <a:t>johtopäätöksen</a:t>
            </a:r>
            <a:r>
              <a:rPr lang="en-GB" sz="1200" b="0" i="0" dirty="0">
                <a:effectLst/>
                <a:latin typeface="UICTFontTextStyleBody"/>
              </a:rPr>
              <a:t>, </a:t>
            </a:r>
            <a:r>
              <a:rPr lang="en-GB" sz="1200" b="0" i="0" dirty="0" err="1">
                <a:effectLst/>
                <a:latin typeface="UICTFontTextStyleBody"/>
              </a:rPr>
              <a:t>että</a:t>
            </a:r>
            <a:r>
              <a:rPr lang="en-GB" sz="1200" b="0" i="0" dirty="0">
                <a:effectLst/>
                <a:latin typeface="UICTFontTextStyleBody"/>
              </a:rPr>
              <a:t> </a:t>
            </a:r>
            <a:r>
              <a:rPr lang="en-GB" sz="1200" b="0" i="0" dirty="0" err="1">
                <a:effectLst/>
                <a:latin typeface="UICTFontTextStyleBody"/>
              </a:rPr>
              <a:t>joukkoliikenteen</a:t>
            </a:r>
            <a:r>
              <a:rPr lang="en-GB" sz="1200" b="0" i="0" dirty="0">
                <a:effectLst/>
                <a:latin typeface="UICTFontTextStyleBody"/>
              </a:rPr>
              <a:t> </a:t>
            </a:r>
            <a:r>
              <a:rPr lang="en-GB" sz="1200" b="0" i="0" dirty="0" err="1">
                <a:effectLst/>
                <a:latin typeface="UICTFontTextStyleBody"/>
              </a:rPr>
              <a:t>toimintakulut</a:t>
            </a:r>
            <a:r>
              <a:rPr lang="en-GB" sz="1200" b="0" i="0" dirty="0">
                <a:effectLst/>
                <a:latin typeface="UICTFontTextStyleBody"/>
              </a:rPr>
              <a:t> </a:t>
            </a:r>
            <a:r>
              <a:rPr lang="en-GB" sz="1200" b="0" i="0" dirty="0" err="1">
                <a:effectLst/>
                <a:latin typeface="UICTFontTextStyleBody"/>
              </a:rPr>
              <a:t>vähenevät</a:t>
            </a:r>
            <a:r>
              <a:rPr lang="en-GB" sz="1200" b="0" i="0" dirty="0">
                <a:effectLst/>
                <a:latin typeface="UICTFontTextStyleBody"/>
              </a:rPr>
              <a:t> </a:t>
            </a:r>
            <a:r>
              <a:rPr lang="en-GB" sz="1200" b="0" i="0" dirty="0" err="1">
                <a:effectLst/>
                <a:latin typeface="UICTFontTextStyleBody"/>
              </a:rPr>
              <a:t>eniten</a:t>
            </a:r>
            <a:r>
              <a:rPr lang="en-GB" sz="1200" b="0" i="0" dirty="0">
                <a:effectLst/>
                <a:latin typeface="UICTFontTextStyleBody"/>
              </a:rPr>
              <a:t> </a:t>
            </a:r>
            <a:r>
              <a:rPr lang="en-GB" sz="1200" b="0" i="0" dirty="0" err="1">
                <a:effectLst/>
                <a:latin typeface="UICTFontTextStyleBody"/>
              </a:rPr>
              <a:t>väestöllä</a:t>
            </a:r>
            <a:r>
              <a:rPr lang="en-GB" sz="1200" b="0" i="0" dirty="0">
                <a:effectLst/>
                <a:latin typeface="UICTFontTextStyleBody"/>
              </a:rPr>
              <a:t>, </a:t>
            </a:r>
            <a:r>
              <a:rPr lang="en-GB" sz="1200" b="0" i="0" dirty="0" err="1">
                <a:effectLst/>
                <a:latin typeface="UICTFontTextStyleBody"/>
              </a:rPr>
              <a:t>jolla</a:t>
            </a:r>
            <a:r>
              <a:rPr lang="en-GB" sz="1200" b="0" i="0" dirty="0">
                <a:effectLst/>
                <a:latin typeface="UICTFontTextStyleBody"/>
              </a:rPr>
              <a:t> </a:t>
            </a:r>
            <a:r>
              <a:rPr lang="en-GB" sz="1200" b="0" i="0" dirty="0" err="1">
                <a:effectLst/>
                <a:latin typeface="UICTFontTextStyleBody"/>
              </a:rPr>
              <a:t>ei</a:t>
            </a:r>
            <a:r>
              <a:rPr lang="en-GB" sz="1200" b="0" i="0" dirty="0">
                <a:effectLst/>
                <a:latin typeface="UICTFontTextStyleBody"/>
              </a:rPr>
              <a:t> ole </a:t>
            </a:r>
            <a:r>
              <a:rPr lang="en-GB" sz="1200" b="0" i="0" dirty="0" err="1">
                <a:effectLst/>
                <a:latin typeface="UICTFontTextStyleBody"/>
              </a:rPr>
              <a:t>perusasteen</a:t>
            </a:r>
            <a:r>
              <a:rPr lang="en-GB" sz="1200" b="0" i="0" dirty="0">
                <a:effectLst/>
                <a:latin typeface="UICTFontTextStyleBody"/>
              </a:rPr>
              <a:t> </a:t>
            </a:r>
            <a:r>
              <a:rPr lang="en-GB" sz="1200" b="0" i="0" dirty="0" err="1">
                <a:effectLst/>
                <a:latin typeface="UICTFontTextStyleBody"/>
              </a:rPr>
              <a:t>jälkeistä</a:t>
            </a:r>
            <a:r>
              <a:rPr lang="en-GB" sz="1200" b="0" i="0" dirty="0">
                <a:effectLst/>
                <a:latin typeface="UICTFontTextStyleBody"/>
              </a:rPr>
              <a:t> </a:t>
            </a:r>
            <a:r>
              <a:rPr lang="en-GB" sz="1200" b="0" i="0" dirty="0" err="1">
                <a:effectLst/>
                <a:latin typeface="UICTFontTextStyleBody"/>
              </a:rPr>
              <a:t>tutkintoa</a:t>
            </a:r>
            <a:r>
              <a:rPr lang="en-GB" sz="1200" b="0" i="0" dirty="0">
                <a:effectLst/>
                <a:latin typeface="UICTFontTextStyleBody"/>
              </a:rPr>
              <a:t>. </a:t>
            </a:r>
            <a:r>
              <a:rPr lang="en-GB" sz="1200" b="0" i="0" dirty="0" err="1">
                <a:effectLst/>
                <a:latin typeface="UICTFontTextStyleBody"/>
              </a:rPr>
              <a:t>Koulutustason</a:t>
            </a:r>
            <a:r>
              <a:rPr lang="en-GB" sz="1200" b="0" i="0" dirty="0">
                <a:effectLst/>
                <a:latin typeface="UICTFontTextStyleBody"/>
              </a:rPr>
              <a:t> </a:t>
            </a:r>
            <a:r>
              <a:rPr lang="en-GB" sz="1200" b="0" i="0" dirty="0" err="1">
                <a:effectLst/>
                <a:latin typeface="UICTFontTextStyleBody"/>
              </a:rPr>
              <a:t>kasvu</a:t>
            </a:r>
            <a:r>
              <a:rPr lang="en-GB" sz="1200" b="0" i="0" dirty="0">
                <a:effectLst/>
                <a:latin typeface="UICTFontTextStyleBody"/>
              </a:rPr>
              <a:t> </a:t>
            </a:r>
            <a:r>
              <a:rPr lang="en-GB" sz="1200" b="0" i="0" dirty="0" err="1">
                <a:effectLst/>
                <a:latin typeface="UICTFontTextStyleBody"/>
              </a:rPr>
              <a:t>näyttää</a:t>
            </a:r>
            <a:r>
              <a:rPr lang="en-GB" sz="1200" b="0" i="0" dirty="0">
                <a:effectLst/>
                <a:latin typeface="UICTFontTextStyleBody"/>
              </a:rPr>
              <a:t> </a:t>
            </a:r>
            <a:r>
              <a:rPr lang="en-GB" sz="1200" b="0" i="0" dirty="0" err="1">
                <a:effectLst/>
                <a:latin typeface="UICTFontTextStyleBody"/>
              </a:rPr>
              <a:t>kuitenkin</a:t>
            </a:r>
            <a:r>
              <a:rPr lang="en-GB" sz="1200" b="0" i="0" dirty="0">
                <a:effectLst/>
                <a:latin typeface="UICTFontTextStyleBody"/>
              </a:rPr>
              <a:t> </a:t>
            </a:r>
            <a:r>
              <a:rPr lang="en-GB" sz="1200" b="0" i="0" dirty="0" err="1">
                <a:effectLst/>
                <a:latin typeface="UICTFontTextStyleBody"/>
              </a:rPr>
              <a:t>lisäävän</a:t>
            </a:r>
            <a:r>
              <a:rPr lang="en-GB" sz="1200" b="0" i="0" dirty="0">
                <a:effectLst/>
                <a:latin typeface="UICTFontTextStyleBody"/>
              </a:rPr>
              <a:t> </a:t>
            </a:r>
            <a:r>
              <a:rPr lang="en-GB" sz="1200" b="0" i="0" dirty="0" err="1">
                <a:effectLst/>
                <a:latin typeface="UICTFontTextStyleBody"/>
              </a:rPr>
              <a:t>liikenneväylien</a:t>
            </a:r>
            <a:r>
              <a:rPr lang="en-GB" sz="1200" b="0" i="0" dirty="0">
                <a:effectLst/>
                <a:latin typeface="UICTFontTextStyleBody"/>
              </a:rPr>
              <a:t> </a:t>
            </a:r>
            <a:r>
              <a:rPr lang="en-GB" sz="1200" b="0" i="0" dirty="0" err="1">
                <a:effectLst/>
                <a:latin typeface="UICTFontTextStyleBody"/>
              </a:rPr>
              <a:t>investointimenoja</a:t>
            </a:r>
            <a:r>
              <a:rPr lang="en-GB" sz="1200" b="0" i="0" dirty="0">
                <a:effectLst/>
                <a:latin typeface="UICTFontTextStyleBody"/>
              </a:rPr>
              <a:t>, ja </a:t>
            </a:r>
            <a:r>
              <a:rPr lang="en-GB" sz="1200" b="0" i="0" dirty="0" err="1">
                <a:effectLst/>
                <a:latin typeface="UICTFontTextStyleBody"/>
              </a:rPr>
              <a:t>samalla</a:t>
            </a:r>
            <a:r>
              <a:rPr lang="en-GB" sz="1200" b="0" i="0" dirty="0">
                <a:effectLst/>
                <a:latin typeface="UICTFontTextStyleBody"/>
              </a:rPr>
              <a:t> </a:t>
            </a:r>
            <a:r>
              <a:rPr lang="en-GB" sz="1200" b="0" i="0" dirty="0" err="1">
                <a:effectLst/>
                <a:latin typeface="UICTFontTextStyleBody"/>
              </a:rPr>
              <a:t>vähentävän</a:t>
            </a:r>
            <a:r>
              <a:rPr lang="en-GB" sz="1200" b="0" i="0" dirty="0">
                <a:effectLst/>
                <a:latin typeface="UICTFontTextStyleBody"/>
              </a:rPr>
              <a:t> </a:t>
            </a:r>
            <a:r>
              <a:rPr lang="en-GB" sz="1200" b="0" i="0" dirty="0" err="1">
                <a:effectLst/>
                <a:latin typeface="UICTFontTextStyleBody"/>
              </a:rPr>
              <a:t>investointeja</a:t>
            </a:r>
            <a:r>
              <a:rPr lang="en-GB" sz="1200" b="0" i="0" dirty="0">
                <a:effectLst/>
                <a:latin typeface="UICTFontTextStyleBody"/>
              </a:rPr>
              <a:t> </a:t>
            </a:r>
            <a:r>
              <a:rPr lang="en-GB" sz="1200" b="0" i="0" dirty="0" err="1">
                <a:effectLst/>
                <a:latin typeface="UICTFontTextStyleBody"/>
              </a:rPr>
              <a:t>joukkoliikenteeseen</a:t>
            </a:r>
            <a:r>
              <a:rPr lang="en-GB" sz="1200" b="0" i="0" dirty="0">
                <a:effectLst/>
                <a:latin typeface="UICTFontTextStyleBody"/>
              </a:rPr>
              <a:t>. </a:t>
            </a:r>
            <a:r>
              <a:rPr lang="en-GB" sz="1200" b="0" i="0" dirty="0" err="1">
                <a:effectLst/>
                <a:latin typeface="UICTFontTextStyleBody"/>
              </a:rPr>
              <a:t>Hyvätuloisten</a:t>
            </a:r>
            <a:r>
              <a:rPr lang="en-GB" sz="1200" b="0" i="0" dirty="0">
                <a:effectLst/>
                <a:latin typeface="UICTFontTextStyleBody"/>
              </a:rPr>
              <a:t> </a:t>
            </a:r>
            <a:r>
              <a:rPr lang="en-GB" sz="1200" b="0" i="0" dirty="0" err="1">
                <a:effectLst/>
                <a:latin typeface="UICTFontTextStyleBody"/>
              </a:rPr>
              <a:t>yksityisautoiluun</a:t>
            </a:r>
            <a:r>
              <a:rPr lang="en-GB" sz="1200" b="0" i="0" dirty="0">
                <a:effectLst/>
                <a:latin typeface="UICTFontTextStyleBody"/>
              </a:rPr>
              <a:t> </a:t>
            </a:r>
            <a:r>
              <a:rPr lang="en-GB" sz="1200" b="0" i="0" dirty="0" err="1">
                <a:effectLst/>
                <a:latin typeface="UICTFontTextStyleBody"/>
              </a:rPr>
              <a:t>liittyvä</a:t>
            </a:r>
            <a:r>
              <a:rPr lang="en-GB" sz="1200" b="0" i="0" dirty="0">
                <a:effectLst/>
                <a:latin typeface="UICTFontTextStyleBody"/>
              </a:rPr>
              <a:t> </a:t>
            </a:r>
            <a:r>
              <a:rPr lang="en-GB" sz="1200" b="0" i="0" dirty="0" err="1">
                <a:effectLst/>
                <a:latin typeface="UICTFontTextStyleBody"/>
              </a:rPr>
              <a:t>mukavuudenhalu</a:t>
            </a:r>
            <a:r>
              <a:rPr lang="en-GB" sz="1200" b="0" i="0" dirty="0">
                <a:effectLst/>
                <a:latin typeface="UICTFontTextStyleBody"/>
              </a:rPr>
              <a:t> </a:t>
            </a:r>
            <a:r>
              <a:rPr lang="en-GB" sz="1200" b="0" i="0" dirty="0" err="1">
                <a:effectLst/>
                <a:latin typeface="UICTFontTextStyleBody"/>
              </a:rPr>
              <a:t>näyttäisi</a:t>
            </a:r>
            <a:r>
              <a:rPr lang="en-GB" sz="1200" b="0" i="0" dirty="0">
                <a:effectLst/>
                <a:latin typeface="UICTFontTextStyleBody"/>
              </a:rPr>
              <a:t> </a:t>
            </a:r>
            <a:r>
              <a:rPr lang="en-GB" sz="1200" b="0" i="0" dirty="0" err="1">
                <a:effectLst/>
                <a:latin typeface="UICTFontTextStyleBody"/>
              </a:rPr>
              <a:t>siten</a:t>
            </a:r>
            <a:r>
              <a:rPr lang="en-GB" sz="1200" b="0" i="0" dirty="0">
                <a:effectLst/>
                <a:latin typeface="UICTFontTextStyleBody"/>
              </a:rPr>
              <a:t> </a:t>
            </a:r>
            <a:r>
              <a:rPr lang="en-GB" sz="1200" b="0" i="0" dirty="0" err="1">
                <a:effectLst/>
                <a:latin typeface="UICTFontTextStyleBody"/>
              </a:rPr>
              <a:t>jarruttavan</a:t>
            </a:r>
            <a:r>
              <a:rPr lang="en-GB" sz="1200" b="0" i="0" dirty="0">
                <a:effectLst/>
                <a:latin typeface="UICTFontTextStyleBody"/>
              </a:rPr>
              <a:t> </a:t>
            </a:r>
            <a:r>
              <a:rPr lang="fi-FI" sz="1200" dirty="0">
                <a:latin typeface="UICTFontTextStyleBody"/>
              </a:rPr>
              <a:t>vastaavasti</a:t>
            </a:r>
            <a:r>
              <a:rPr lang="en-GB" sz="1200" b="0" i="0" dirty="0">
                <a:effectLst/>
                <a:latin typeface="UICTFontTextStyleBody"/>
              </a:rPr>
              <a:t> </a:t>
            </a:r>
            <a:r>
              <a:rPr lang="en-GB" sz="1200" b="0" i="0" dirty="0" err="1">
                <a:effectLst/>
                <a:latin typeface="UICTFontTextStyleBody"/>
              </a:rPr>
              <a:t>joukkoliikenteen</a:t>
            </a:r>
            <a:r>
              <a:rPr lang="en-GB" sz="1200" b="0" i="0" dirty="0">
                <a:effectLst/>
                <a:latin typeface="UICTFontTextStyleBody"/>
              </a:rPr>
              <a:t> </a:t>
            </a:r>
            <a:r>
              <a:rPr lang="en-GB" sz="1200" b="0" i="0" dirty="0" err="1">
                <a:effectLst/>
                <a:latin typeface="UICTFontTextStyleBody"/>
              </a:rPr>
              <a:t>kehitystä</a:t>
            </a:r>
            <a:r>
              <a:rPr lang="en-GB" sz="1200" b="0" i="0" dirty="0">
                <a:effectLst/>
                <a:latin typeface="UICTFontTextStyleBody"/>
              </a:rPr>
              <a:t>.</a:t>
            </a:r>
            <a:endParaRPr lang="en-GB" sz="1200" dirty="0">
              <a:effectLst/>
              <a:latin typeface=".AppleSystemUIFont"/>
            </a:endParaRPr>
          </a:p>
          <a:p>
            <a:br>
              <a:rPr lang="en-GB" sz="1200" dirty="0">
                <a:effectLst/>
                <a:latin typeface=".AppleSystemUIFont"/>
              </a:rPr>
            </a:br>
            <a:endParaRPr lang="en-GB" sz="1200" dirty="0">
              <a:effectLst/>
              <a:latin typeface=".AppleSystemUIFont"/>
            </a:endParaRPr>
          </a:p>
          <a:p>
            <a:r>
              <a:rPr lang="en-GB" sz="1200" b="0" i="0" dirty="0">
                <a:effectLst/>
                <a:latin typeface="UICTFontTextStyleBody"/>
              </a:rPr>
              <a:t>Suomi on </a:t>
            </a:r>
            <a:r>
              <a:rPr lang="en-GB" sz="1200" b="0" i="0" dirty="0" err="1">
                <a:effectLst/>
                <a:latin typeface="UICTFontTextStyleBody"/>
              </a:rPr>
              <a:t>pitkien</a:t>
            </a:r>
            <a:r>
              <a:rPr lang="en-GB" sz="1200" b="0" i="0" dirty="0">
                <a:effectLst/>
                <a:latin typeface="UICTFontTextStyleBody"/>
              </a:rPr>
              <a:t> </a:t>
            </a:r>
            <a:r>
              <a:rPr lang="en-GB" sz="1200" b="0" i="0" dirty="0" err="1">
                <a:effectLst/>
                <a:latin typeface="UICTFontTextStyleBody"/>
              </a:rPr>
              <a:t>etäisyyksien</a:t>
            </a:r>
            <a:r>
              <a:rPr lang="en-GB" sz="1200" b="0" i="0" dirty="0">
                <a:effectLst/>
                <a:latin typeface="UICTFontTextStyleBody"/>
              </a:rPr>
              <a:t> </a:t>
            </a:r>
            <a:r>
              <a:rPr lang="en-GB" sz="1200" b="0" i="0" dirty="0" err="1">
                <a:effectLst/>
                <a:latin typeface="UICTFontTextStyleBody"/>
              </a:rPr>
              <a:t>mutta</a:t>
            </a:r>
            <a:r>
              <a:rPr lang="en-GB" sz="1200" b="0" i="0" dirty="0">
                <a:effectLst/>
                <a:latin typeface="UICTFontTextStyleBody"/>
              </a:rPr>
              <a:t> </a:t>
            </a:r>
            <a:r>
              <a:rPr lang="en-GB" sz="1200" b="0" i="0" dirty="0" err="1">
                <a:effectLst/>
                <a:latin typeface="UICTFontTextStyleBody"/>
              </a:rPr>
              <a:t>lyhyiden</a:t>
            </a:r>
            <a:r>
              <a:rPr lang="en-GB" sz="1200" b="0" i="0" dirty="0">
                <a:effectLst/>
                <a:latin typeface="UICTFontTextStyleBody"/>
              </a:rPr>
              <a:t> </a:t>
            </a:r>
            <a:r>
              <a:rPr lang="en-GB" sz="1200" b="0" i="0" dirty="0" err="1">
                <a:effectLst/>
                <a:latin typeface="UICTFontTextStyleBody"/>
              </a:rPr>
              <a:t>automatkojen</a:t>
            </a:r>
            <a:r>
              <a:rPr lang="en-GB" sz="1200" b="0" i="0" dirty="0">
                <a:effectLst/>
                <a:latin typeface="UICTFontTextStyleBody"/>
              </a:rPr>
              <a:t> </a:t>
            </a:r>
            <a:r>
              <a:rPr lang="en-GB" sz="1200" b="0" i="0" dirty="0" err="1">
                <a:effectLst/>
                <a:latin typeface="UICTFontTextStyleBody"/>
              </a:rPr>
              <a:t>maa</a:t>
            </a:r>
            <a:r>
              <a:rPr lang="en-GB" sz="1200" b="0" i="0" dirty="0">
                <a:effectLst/>
                <a:latin typeface="UICTFontTextStyleBody"/>
              </a:rPr>
              <a:t>. </a:t>
            </a:r>
            <a:r>
              <a:rPr lang="en-GB" sz="1200" b="0" i="0" dirty="0" err="1">
                <a:effectLst/>
                <a:latin typeface="UICTFontTextStyleBody"/>
              </a:rPr>
              <a:t>Neljännes</a:t>
            </a:r>
            <a:r>
              <a:rPr lang="en-GB" sz="1200" b="0" i="0" dirty="0">
                <a:effectLst/>
                <a:latin typeface="UICTFontTextStyleBody"/>
              </a:rPr>
              <a:t> </a:t>
            </a:r>
            <a:r>
              <a:rPr lang="en-GB" sz="1200" b="0" i="0" dirty="0" err="1">
                <a:effectLst/>
                <a:latin typeface="UICTFontTextStyleBody"/>
              </a:rPr>
              <a:t>automatkoista</a:t>
            </a:r>
            <a:r>
              <a:rPr lang="en-GB" sz="1200" b="0" i="0" dirty="0">
                <a:effectLst/>
                <a:latin typeface="UICTFontTextStyleBody"/>
              </a:rPr>
              <a:t> on </a:t>
            </a:r>
            <a:r>
              <a:rPr lang="en-GB" sz="1200" b="0" i="0" dirty="0" err="1">
                <a:effectLst/>
                <a:latin typeface="UICTFontTextStyleBody"/>
              </a:rPr>
              <a:t>alle</a:t>
            </a:r>
            <a:r>
              <a:rPr lang="en-GB" sz="1200" b="0" i="0" dirty="0">
                <a:effectLst/>
                <a:latin typeface="UICTFontTextStyleBody"/>
              </a:rPr>
              <a:t> </a:t>
            </a:r>
            <a:r>
              <a:rPr lang="en-GB" sz="1200" b="0" i="0" dirty="0" err="1">
                <a:effectLst/>
                <a:latin typeface="UICTFontTextStyleBody"/>
              </a:rPr>
              <a:t>kolme</a:t>
            </a:r>
            <a:r>
              <a:rPr lang="en-GB" sz="1200" b="0" i="0" dirty="0">
                <a:effectLst/>
                <a:latin typeface="UICTFontTextStyleBody"/>
              </a:rPr>
              <a:t> </a:t>
            </a:r>
            <a:r>
              <a:rPr lang="en-GB" sz="1200" b="0" i="0" dirty="0" err="1">
                <a:effectLst/>
                <a:latin typeface="UICTFontTextStyleBody"/>
              </a:rPr>
              <a:t>kilometriä</a:t>
            </a:r>
            <a:r>
              <a:rPr lang="en-GB" sz="1200" b="0" i="0" dirty="0">
                <a:effectLst/>
                <a:latin typeface="UICTFontTextStyleBody"/>
              </a:rPr>
              <a:t>. </a:t>
            </a:r>
            <a:r>
              <a:rPr lang="en-GB" sz="1200" b="0" i="0" dirty="0" err="1">
                <a:effectLst/>
                <a:latin typeface="UICTFontTextStyleBody"/>
              </a:rPr>
              <a:t>Auton</a:t>
            </a:r>
            <a:r>
              <a:rPr lang="en-GB" sz="1200" b="0" i="0" dirty="0">
                <a:effectLst/>
                <a:latin typeface="UICTFontTextStyleBody"/>
              </a:rPr>
              <a:t> </a:t>
            </a:r>
            <a:r>
              <a:rPr lang="en-GB" sz="1200" b="0" i="0" dirty="0" err="1">
                <a:effectLst/>
                <a:latin typeface="UICTFontTextStyleBody"/>
              </a:rPr>
              <a:t>omistaminen</a:t>
            </a:r>
            <a:r>
              <a:rPr lang="en-GB" sz="1200" b="0" i="0" dirty="0">
                <a:effectLst/>
                <a:latin typeface="UICTFontTextStyleBody"/>
              </a:rPr>
              <a:t> </a:t>
            </a:r>
            <a:r>
              <a:rPr lang="en-GB" sz="1200" b="0" i="0" dirty="0" err="1">
                <a:effectLst/>
                <a:latin typeface="UICTFontTextStyleBody"/>
              </a:rPr>
              <a:t>passivoi</a:t>
            </a:r>
            <a:r>
              <a:rPr lang="en-GB" sz="1200" b="0" i="0" dirty="0">
                <a:effectLst/>
                <a:latin typeface="UICTFontTextStyleBody"/>
              </a:rPr>
              <a:t> ja </a:t>
            </a:r>
            <a:r>
              <a:rPr lang="en-GB" sz="1200" b="0" i="0" dirty="0" err="1">
                <a:effectLst/>
                <a:latin typeface="UICTFontTextStyleBody"/>
              </a:rPr>
              <a:t>vähentää</a:t>
            </a:r>
            <a:r>
              <a:rPr lang="en-GB" sz="1200" b="0" i="0" dirty="0">
                <a:effectLst/>
                <a:latin typeface="UICTFontTextStyleBody"/>
              </a:rPr>
              <a:t> </a:t>
            </a:r>
            <a:r>
              <a:rPr lang="en-GB" sz="1200" b="0" i="0" dirty="0" err="1">
                <a:effectLst/>
                <a:latin typeface="UICTFontTextStyleBody"/>
              </a:rPr>
              <a:t>arkiliikuntaa</a:t>
            </a:r>
            <a:r>
              <a:rPr lang="en-GB" sz="1200" b="0" i="0" dirty="0">
                <a:effectLst/>
                <a:latin typeface="UICTFontTextStyleBody"/>
              </a:rPr>
              <a:t>. </a:t>
            </a:r>
            <a:r>
              <a:rPr lang="en-GB" sz="1200" b="0" i="0" dirty="0" err="1">
                <a:effectLst/>
                <a:latin typeface="UICTFontTextStyleBody"/>
              </a:rPr>
              <a:t>Kävelyn</a:t>
            </a:r>
            <a:r>
              <a:rPr lang="en-GB" sz="1200" b="0" i="0" dirty="0">
                <a:effectLst/>
                <a:latin typeface="UICTFontTextStyleBody"/>
              </a:rPr>
              <a:t> ja </a:t>
            </a:r>
            <a:r>
              <a:rPr lang="en-GB" sz="1200" b="0" i="0" dirty="0" err="1">
                <a:effectLst/>
                <a:latin typeface="UICTFontTextStyleBody"/>
              </a:rPr>
              <a:t>pyöräilyn</a:t>
            </a:r>
            <a:r>
              <a:rPr lang="en-GB" sz="1200" b="0" i="0" dirty="0">
                <a:effectLst/>
                <a:latin typeface="UICTFontTextStyleBody"/>
              </a:rPr>
              <a:t> </a:t>
            </a:r>
            <a:r>
              <a:rPr lang="en-GB" sz="1200" b="0" i="0" dirty="0" err="1">
                <a:effectLst/>
                <a:latin typeface="UICTFontTextStyleBody"/>
              </a:rPr>
              <a:t>hyvinvointivaikutukset</a:t>
            </a:r>
            <a:r>
              <a:rPr lang="en-GB" sz="1200" b="0" i="0" dirty="0">
                <a:effectLst/>
                <a:latin typeface="UICTFontTextStyleBody"/>
              </a:rPr>
              <a:t> </a:t>
            </a:r>
            <a:r>
              <a:rPr lang="en-GB" sz="1200" b="0" i="0" dirty="0" err="1">
                <a:effectLst/>
                <a:latin typeface="UICTFontTextStyleBody"/>
              </a:rPr>
              <a:t>tulisikin</a:t>
            </a:r>
            <a:r>
              <a:rPr lang="en-GB" sz="1200" b="0" i="0" dirty="0">
                <a:effectLst/>
                <a:latin typeface="UICTFontTextStyleBody"/>
              </a:rPr>
              <a:t> </a:t>
            </a:r>
            <a:r>
              <a:rPr lang="en-GB" sz="1200" b="0" i="0" dirty="0" err="1">
                <a:effectLst/>
                <a:latin typeface="UICTFontTextStyleBody"/>
              </a:rPr>
              <a:t>nostaa</a:t>
            </a:r>
            <a:r>
              <a:rPr lang="en-GB" sz="1200" b="0" i="0" dirty="0">
                <a:effectLst/>
                <a:latin typeface="UICTFontTextStyleBody"/>
              </a:rPr>
              <a:t> </a:t>
            </a:r>
            <a:r>
              <a:rPr lang="en-GB" sz="1200" b="0" i="0" dirty="0" err="1">
                <a:effectLst/>
                <a:latin typeface="UICTFontTextStyleBody"/>
              </a:rPr>
              <a:t>entistä</a:t>
            </a:r>
            <a:r>
              <a:rPr lang="en-GB" sz="1200" b="0" i="0" dirty="0">
                <a:effectLst/>
                <a:latin typeface="UICTFontTextStyleBody"/>
              </a:rPr>
              <a:t> </a:t>
            </a:r>
            <a:r>
              <a:rPr lang="en-GB" sz="1200" b="0" i="0" dirty="0" err="1">
                <a:effectLst/>
                <a:latin typeface="UICTFontTextStyleBody"/>
              </a:rPr>
              <a:t>vahvemmin</a:t>
            </a:r>
            <a:r>
              <a:rPr lang="en-GB" sz="1200" b="0" i="0" dirty="0">
                <a:effectLst/>
                <a:latin typeface="UICTFontTextStyleBody"/>
              </a:rPr>
              <a:t> </a:t>
            </a:r>
            <a:r>
              <a:rPr lang="en-GB" sz="1200" b="0" i="0" dirty="0" err="1">
                <a:effectLst/>
                <a:latin typeface="UICTFontTextStyleBody"/>
              </a:rPr>
              <a:t>esi</a:t>
            </a:r>
            <a:r>
              <a:rPr lang="fi-FI" sz="1200" b="0" i="0" dirty="0">
                <a:effectLst/>
                <a:latin typeface="UICTFontTextStyleBody"/>
              </a:rPr>
              <a:t>lle</a:t>
            </a:r>
            <a:r>
              <a:rPr lang="fi-FI" sz="1200" dirty="0">
                <a:latin typeface="UICTFontTextStyleBody"/>
              </a:rPr>
              <a:t>, sillä ulkoilu </a:t>
            </a:r>
            <a:r>
              <a:rPr lang="en-GB" sz="1200" b="0" i="0" dirty="0">
                <a:effectLst/>
                <a:latin typeface="UICTFontTextStyleBody"/>
              </a:rPr>
              <a:t>ja </a:t>
            </a:r>
            <a:r>
              <a:rPr lang="en-GB" sz="1200" b="0" i="0" dirty="0" err="1">
                <a:effectLst/>
                <a:latin typeface="UICTFontTextStyleBody"/>
              </a:rPr>
              <a:t>liikkuminen</a:t>
            </a:r>
            <a:r>
              <a:rPr lang="en-GB" sz="1200" b="0" i="0" dirty="0">
                <a:effectLst/>
                <a:latin typeface="UICTFontTextStyleBody"/>
              </a:rPr>
              <a:t> </a:t>
            </a:r>
            <a:r>
              <a:rPr lang="en-GB" sz="1200" b="0" i="0" dirty="0" err="1">
                <a:effectLst/>
                <a:latin typeface="UICTFontTextStyleBody"/>
              </a:rPr>
              <a:t>tukevat</a:t>
            </a:r>
            <a:r>
              <a:rPr lang="en-GB" sz="1200" b="0" i="0" dirty="0">
                <a:effectLst/>
                <a:latin typeface="UICTFontTextStyleBody"/>
              </a:rPr>
              <a:t> </a:t>
            </a:r>
            <a:r>
              <a:rPr lang="en-GB" sz="1200" b="0" i="0" dirty="0" err="1">
                <a:effectLst/>
                <a:latin typeface="UICTFontTextStyleBody"/>
              </a:rPr>
              <a:t>hyvinvointia</a:t>
            </a:r>
            <a:r>
              <a:rPr lang="en-GB" sz="1200" b="0" i="0" dirty="0">
                <a:effectLst/>
                <a:latin typeface="UICTFontTextStyleBody"/>
              </a:rPr>
              <a:t>. </a:t>
            </a:r>
            <a:r>
              <a:rPr lang="en-GB" sz="1200" b="0" i="0" dirty="0" err="1">
                <a:effectLst/>
                <a:latin typeface="UICTFontTextStyleBody"/>
              </a:rPr>
              <a:t>Pidempikin</a:t>
            </a:r>
            <a:r>
              <a:rPr lang="en-GB" sz="1200" b="0" i="0" dirty="0">
                <a:effectLst/>
                <a:latin typeface="UICTFontTextStyleBody"/>
              </a:rPr>
              <a:t> </a:t>
            </a:r>
            <a:r>
              <a:rPr lang="en-GB" sz="1200" b="0" i="0" dirty="0" err="1">
                <a:effectLst/>
                <a:latin typeface="UICTFontTextStyleBody"/>
              </a:rPr>
              <a:t>matka</a:t>
            </a:r>
            <a:r>
              <a:rPr lang="en-GB" sz="1200" b="0" i="0" dirty="0">
                <a:effectLst/>
                <a:latin typeface="UICTFontTextStyleBody"/>
              </a:rPr>
              <a:t> </a:t>
            </a:r>
            <a:r>
              <a:rPr lang="en-GB" sz="1200" b="0" i="0" dirty="0" err="1">
                <a:effectLst/>
                <a:latin typeface="UICTFontTextStyleBody"/>
              </a:rPr>
              <a:t>sujuu</a:t>
            </a:r>
            <a:r>
              <a:rPr lang="en-GB" sz="1200" b="0" i="0" dirty="0">
                <a:effectLst/>
                <a:latin typeface="UICTFontTextStyleBody"/>
              </a:rPr>
              <a:t> </a:t>
            </a:r>
            <a:r>
              <a:rPr lang="en-GB" sz="1200" b="0" i="0" dirty="0" err="1">
                <a:effectLst/>
                <a:latin typeface="UICTFontTextStyleBody"/>
              </a:rPr>
              <a:t>sähköpyörällä</a:t>
            </a:r>
            <a:r>
              <a:rPr lang="en-GB" sz="1200" b="0" i="0" dirty="0">
                <a:effectLst/>
                <a:latin typeface="UICTFontTextStyleBody"/>
              </a:rPr>
              <a:t> </a:t>
            </a:r>
            <a:r>
              <a:rPr lang="fi-FI" sz="1200" b="0" i="0" dirty="0">
                <a:effectLst/>
                <a:latin typeface="UICTFontTextStyleBody"/>
              </a:rPr>
              <a:t>vaivattomasti</a:t>
            </a:r>
            <a:r>
              <a:rPr lang="en-GB" sz="1200" b="0" i="0" dirty="0">
                <a:effectLst/>
                <a:latin typeface="UICTFontTextStyleBody"/>
              </a:rPr>
              <a:t>.</a:t>
            </a:r>
            <a:endParaRPr lang="en-GB" sz="1200" dirty="0">
              <a:effectLst/>
              <a:latin typeface=".AppleSystemUIFont"/>
            </a:endParaRPr>
          </a:p>
          <a:p>
            <a:br>
              <a:rPr lang="en-GB" sz="1200" dirty="0">
                <a:effectLst/>
                <a:latin typeface=".AppleSystemUIFont"/>
              </a:rPr>
            </a:br>
            <a:endParaRPr lang="en-GB" sz="1200" dirty="0">
              <a:effectLst/>
              <a:latin typeface=".AppleSystemUIFont"/>
            </a:endParaRPr>
          </a:p>
          <a:p>
            <a:r>
              <a:rPr lang="en-GB" sz="1200" b="0" i="0" dirty="0" err="1">
                <a:effectLst/>
                <a:latin typeface="UICTFontTextStyleBody"/>
              </a:rPr>
              <a:t>Tutkimuksen</a:t>
            </a:r>
            <a:r>
              <a:rPr lang="en-GB" sz="1200" b="0" i="0" dirty="0">
                <a:effectLst/>
                <a:latin typeface="UICTFontTextStyleBody"/>
              </a:rPr>
              <a:t> </a:t>
            </a:r>
            <a:r>
              <a:rPr lang="en-GB" sz="1200" b="0" i="0" dirty="0" err="1">
                <a:effectLst/>
                <a:latin typeface="UICTFontTextStyleBody"/>
              </a:rPr>
              <a:t>mukaan</a:t>
            </a:r>
            <a:r>
              <a:rPr lang="en-GB" sz="1200" b="0" i="0" dirty="0">
                <a:effectLst/>
                <a:latin typeface="UICTFontTextStyleBody"/>
              </a:rPr>
              <a:t> EU:n </a:t>
            </a:r>
            <a:r>
              <a:rPr lang="en-GB" sz="1200" b="0" i="0" dirty="0" err="1">
                <a:effectLst/>
                <a:latin typeface="UICTFontTextStyleBody"/>
              </a:rPr>
              <a:t>alueella</a:t>
            </a:r>
            <a:r>
              <a:rPr lang="en-GB" sz="1200" b="0" i="0" dirty="0">
                <a:effectLst/>
                <a:latin typeface="UICTFontTextStyleBody"/>
              </a:rPr>
              <a:t> </a:t>
            </a:r>
            <a:r>
              <a:rPr lang="en-GB" sz="1200" b="0" i="0" dirty="0" err="1">
                <a:effectLst/>
                <a:latin typeface="UICTFontTextStyleBody"/>
              </a:rPr>
              <a:t>jokainen</a:t>
            </a:r>
            <a:r>
              <a:rPr lang="en-GB" sz="1200" b="0" i="0" dirty="0">
                <a:effectLst/>
                <a:latin typeface="UICTFontTextStyleBody"/>
              </a:rPr>
              <a:t> </a:t>
            </a:r>
            <a:r>
              <a:rPr lang="en-GB" sz="1200" b="0" i="0" dirty="0" err="1">
                <a:effectLst/>
                <a:latin typeface="UICTFontTextStyleBody"/>
              </a:rPr>
              <a:t>autolla</a:t>
            </a:r>
            <a:r>
              <a:rPr lang="en-GB" sz="1200" b="0" i="0" dirty="0">
                <a:effectLst/>
                <a:latin typeface="UICTFontTextStyleBody"/>
              </a:rPr>
              <a:t> </a:t>
            </a:r>
            <a:r>
              <a:rPr lang="en-GB" sz="1200" b="0" i="0" dirty="0" err="1">
                <a:effectLst/>
                <a:latin typeface="UICTFontTextStyleBody"/>
              </a:rPr>
              <a:t>ajettu</a:t>
            </a:r>
            <a:r>
              <a:rPr lang="en-GB" sz="1200" b="0" i="0" dirty="0">
                <a:effectLst/>
                <a:latin typeface="UICTFontTextStyleBody"/>
              </a:rPr>
              <a:t> </a:t>
            </a:r>
            <a:r>
              <a:rPr lang="en-GB" sz="1200" b="0" i="0" dirty="0" err="1">
                <a:effectLst/>
                <a:latin typeface="UICTFontTextStyleBody"/>
              </a:rPr>
              <a:t>kilometri</a:t>
            </a:r>
            <a:r>
              <a:rPr lang="en-GB" sz="1200" b="0" i="0" dirty="0">
                <a:effectLst/>
                <a:latin typeface="UICTFontTextStyleBody"/>
              </a:rPr>
              <a:t> </a:t>
            </a:r>
            <a:r>
              <a:rPr lang="en-GB" sz="1200" b="0" i="0" dirty="0" err="1">
                <a:effectLst/>
                <a:latin typeface="UICTFontTextStyleBody"/>
              </a:rPr>
              <a:t>tuottaa</a:t>
            </a:r>
            <a:r>
              <a:rPr lang="en-GB" sz="1200" b="0" i="0" dirty="0">
                <a:effectLst/>
                <a:latin typeface="UICTFontTextStyleBody"/>
              </a:rPr>
              <a:t> </a:t>
            </a:r>
            <a:r>
              <a:rPr lang="en-GB" sz="1200" b="0" i="0" dirty="0" err="1">
                <a:effectLst/>
                <a:latin typeface="UICTFontTextStyleBody"/>
              </a:rPr>
              <a:t>yhteiskunnalle</a:t>
            </a:r>
            <a:r>
              <a:rPr lang="en-GB" sz="1200" b="0" i="0" dirty="0">
                <a:effectLst/>
                <a:latin typeface="UICTFontTextStyleBody"/>
              </a:rPr>
              <a:t> </a:t>
            </a:r>
            <a:r>
              <a:rPr lang="en-GB" sz="1200" b="0" i="0" dirty="0" err="1">
                <a:effectLst/>
                <a:latin typeface="UICTFontTextStyleBody"/>
              </a:rPr>
              <a:t>haittoja</a:t>
            </a:r>
            <a:r>
              <a:rPr lang="en-GB" sz="1200" b="0" i="0" dirty="0">
                <a:effectLst/>
                <a:latin typeface="UICTFontTextStyleBody"/>
              </a:rPr>
              <a:t> 11 </a:t>
            </a:r>
            <a:r>
              <a:rPr lang="en-GB" sz="1200" b="0" i="0" dirty="0" err="1">
                <a:effectLst/>
                <a:latin typeface="UICTFontTextStyleBody"/>
              </a:rPr>
              <a:t>sentin</a:t>
            </a:r>
            <a:r>
              <a:rPr lang="en-GB" sz="1200" b="0" i="0" dirty="0">
                <a:effectLst/>
                <a:latin typeface="UICTFontTextStyleBody"/>
              </a:rPr>
              <a:t> </a:t>
            </a:r>
            <a:r>
              <a:rPr lang="en-GB" sz="1200" b="0" i="0" dirty="0" err="1">
                <a:effectLst/>
                <a:latin typeface="UICTFontTextStyleBody"/>
              </a:rPr>
              <a:t>edestä</a:t>
            </a:r>
            <a:r>
              <a:rPr lang="en-GB" sz="1200" b="0" i="0" dirty="0">
                <a:effectLst/>
                <a:latin typeface="UICTFontTextStyleBody"/>
              </a:rPr>
              <a:t>. </a:t>
            </a:r>
            <a:r>
              <a:rPr lang="en-GB" sz="1200" b="0" i="0" dirty="0" err="1">
                <a:effectLst/>
                <a:latin typeface="UICTFontTextStyleBody"/>
              </a:rPr>
              <a:t>Vastaavasti</a:t>
            </a:r>
            <a:r>
              <a:rPr lang="en-GB" sz="1200" b="0" i="0" dirty="0">
                <a:effectLst/>
                <a:latin typeface="UICTFontTextStyleBody"/>
              </a:rPr>
              <a:t> </a:t>
            </a:r>
            <a:r>
              <a:rPr lang="en-GB" sz="1200" b="0" i="0" dirty="0" err="1">
                <a:effectLst/>
                <a:latin typeface="UICTFontTextStyleBody"/>
              </a:rPr>
              <a:t>kävelty</a:t>
            </a:r>
            <a:r>
              <a:rPr lang="en-GB" sz="1200" b="0" i="0" dirty="0">
                <a:effectLst/>
                <a:latin typeface="UICTFontTextStyleBody"/>
              </a:rPr>
              <a:t> </a:t>
            </a:r>
            <a:r>
              <a:rPr lang="en-GB" sz="1200" b="0" i="0" dirty="0" err="1">
                <a:effectLst/>
                <a:latin typeface="UICTFontTextStyleBody"/>
              </a:rPr>
              <a:t>kilometri</a:t>
            </a:r>
            <a:r>
              <a:rPr lang="en-GB" sz="1200" b="0" i="0" dirty="0">
                <a:effectLst/>
                <a:latin typeface="UICTFontTextStyleBody"/>
              </a:rPr>
              <a:t> </a:t>
            </a:r>
            <a:r>
              <a:rPr lang="en-GB" sz="1200" b="0" i="0" dirty="0" err="1">
                <a:effectLst/>
                <a:latin typeface="UICTFontTextStyleBody"/>
              </a:rPr>
              <a:t>tuottaa</a:t>
            </a:r>
            <a:r>
              <a:rPr lang="en-GB" sz="1200" b="0" i="0" dirty="0">
                <a:effectLst/>
                <a:latin typeface="UICTFontTextStyleBody"/>
              </a:rPr>
              <a:t> </a:t>
            </a:r>
            <a:r>
              <a:rPr lang="en-GB" sz="1200" b="0" i="0" dirty="0" err="1">
                <a:effectLst/>
                <a:latin typeface="UICTFontTextStyleBody"/>
              </a:rPr>
              <a:t>yhteiskunnalle</a:t>
            </a:r>
            <a:r>
              <a:rPr lang="en-GB" sz="1200" b="0" i="0" dirty="0">
                <a:effectLst/>
                <a:latin typeface="UICTFontTextStyleBody"/>
              </a:rPr>
              <a:t> </a:t>
            </a:r>
            <a:r>
              <a:rPr lang="en-GB" sz="1200" b="0" i="0" dirty="0" err="1">
                <a:effectLst/>
                <a:latin typeface="UICTFontTextStyleBody"/>
              </a:rPr>
              <a:t>hyötyä</a:t>
            </a:r>
            <a:r>
              <a:rPr lang="en-GB" sz="1200" b="0" i="0" dirty="0">
                <a:effectLst/>
                <a:latin typeface="UICTFontTextStyleBody"/>
              </a:rPr>
              <a:t> 37 </a:t>
            </a:r>
            <a:r>
              <a:rPr lang="en-GB" sz="1200" b="0" i="0" dirty="0" err="1">
                <a:effectLst/>
                <a:latin typeface="UICTFontTextStyleBody"/>
              </a:rPr>
              <a:t>senttiä</a:t>
            </a:r>
            <a:r>
              <a:rPr lang="en-GB" sz="1200" b="0" i="0" dirty="0">
                <a:effectLst/>
                <a:latin typeface="UICTFontTextStyleBody"/>
              </a:rPr>
              <a:t> ja </a:t>
            </a:r>
            <a:r>
              <a:rPr lang="en-GB" sz="1200" b="0" i="0" dirty="0" err="1">
                <a:effectLst/>
                <a:latin typeface="UICTFontTextStyleBody"/>
              </a:rPr>
              <a:t>pyöräilty</a:t>
            </a:r>
            <a:r>
              <a:rPr lang="en-GB" sz="1200" b="0" i="0" dirty="0">
                <a:effectLst/>
                <a:latin typeface="UICTFontTextStyleBody"/>
              </a:rPr>
              <a:t> </a:t>
            </a:r>
            <a:r>
              <a:rPr lang="en-GB" sz="1200" b="0" i="0" dirty="0" err="1">
                <a:effectLst/>
                <a:latin typeface="UICTFontTextStyleBody"/>
              </a:rPr>
              <a:t>kilometri</a:t>
            </a:r>
            <a:r>
              <a:rPr lang="en-GB" sz="1200" b="0" i="0" dirty="0">
                <a:effectLst/>
                <a:latin typeface="UICTFontTextStyleBody"/>
              </a:rPr>
              <a:t> 18 </a:t>
            </a:r>
            <a:r>
              <a:rPr lang="en-GB" sz="1200" b="0" i="0" dirty="0" err="1">
                <a:effectLst/>
                <a:latin typeface="UICTFontTextStyleBody"/>
              </a:rPr>
              <a:t>senttiä</a:t>
            </a:r>
            <a:r>
              <a:rPr lang="en-GB" sz="1200" b="0" i="0" dirty="0">
                <a:effectLst/>
                <a:latin typeface="UICTFontTextStyleBody"/>
              </a:rPr>
              <a:t>. </a:t>
            </a:r>
            <a:r>
              <a:rPr lang="en-GB" sz="1200" b="0" i="0" dirty="0" err="1">
                <a:effectLst/>
                <a:latin typeface="UICTFontTextStyleBody"/>
              </a:rPr>
              <a:t>Liikennekäytössä</a:t>
            </a:r>
            <a:r>
              <a:rPr lang="en-GB" sz="1200" b="0" i="0" dirty="0">
                <a:effectLst/>
                <a:latin typeface="UICTFontTextStyleBody"/>
              </a:rPr>
              <a:t> on 2,5 </a:t>
            </a:r>
            <a:r>
              <a:rPr lang="en-GB" sz="1200" b="0" i="0" dirty="0" err="1">
                <a:effectLst/>
                <a:latin typeface="UICTFontTextStyleBody"/>
              </a:rPr>
              <a:t>miljoonaa</a:t>
            </a:r>
            <a:r>
              <a:rPr lang="en-GB" sz="1200" b="0" i="0" dirty="0">
                <a:effectLst/>
                <a:latin typeface="UICTFontTextStyleBody"/>
              </a:rPr>
              <a:t> </a:t>
            </a:r>
            <a:r>
              <a:rPr lang="en-GB" sz="1200" b="0" i="0" dirty="0" err="1">
                <a:effectLst/>
                <a:latin typeface="UICTFontTextStyleBody"/>
              </a:rPr>
              <a:t>autoa</a:t>
            </a:r>
            <a:r>
              <a:rPr lang="en-GB" sz="1200" b="0" i="0" dirty="0">
                <a:effectLst/>
                <a:latin typeface="UICTFontTextStyleBody"/>
              </a:rPr>
              <a:t>, </a:t>
            </a:r>
            <a:r>
              <a:rPr lang="en-GB" sz="1200" b="0" i="0" dirty="0" err="1">
                <a:effectLst/>
                <a:latin typeface="UICTFontTextStyleBody"/>
              </a:rPr>
              <a:t>joilla</a:t>
            </a:r>
            <a:r>
              <a:rPr lang="en-GB" sz="1200" b="0" i="0" dirty="0">
                <a:effectLst/>
                <a:latin typeface="UICTFontTextStyleBody"/>
              </a:rPr>
              <a:t> </a:t>
            </a:r>
            <a:r>
              <a:rPr lang="en-GB" sz="1200" b="0" i="0" dirty="0" err="1">
                <a:effectLst/>
                <a:latin typeface="UICTFontTextStyleBody"/>
              </a:rPr>
              <a:t>ajetaan</a:t>
            </a:r>
            <a:r>
              <a:rPr lang="en-GB" sz="1200" b="0" i="0" dirty="0">
                <a:effectLst/>
                <a:latin typeface="UICTFontTextStyleBody"/>
              </a:rPr>
              <a:t> </a:t>
            </a:r>
            <a:r>
              <a:rPr lang="en-GB" sz="1200" b="0" i="0" dirty="0" err="1">
                <a:effectLst/>
                <a:latin typeface="UICTFontTextStyleBody"/>
              </a:rPr>
              <a:t>keskimäärin</a:t>
            </a:r>
            <a:r>
              <a:rPr lang="en-GB" sz="1200" b="0" i="0" dirty="0">
                <a:effectLst/>
                <a:latin typeface="UICTFontTextStyleBody"/>
              </a:rPr>
              <a:t> 14 </a:t>
            </a:r>
            <a:r>
              <a:rPr lang="en-GB" sz="1200" b="0" i="0" dirty="0" err="1">
                <a:effectLst/>
                <a:latin typeface="UICTFontTextStyleBody"/>
              </a:rPr>
              <a:t>tuhatta</a:t>
            </a:r>
            <a:r>
              <a:rPr lang="en-GB" sz="1200" b="0" i="0" dirty="0">
                <a:effectLst/>
                <a:latin typeface="UICTFontTextStyleBody"/>
              </a:rPr>
              <a:t> </a:t>
            </a:r>
            <a:r>
              <a:rPr lang="en-GB" sz="1200" b="0" i="0" dirty="0" err="1">
                <a:effectLst/>
                <a:latin typeface="UICTFontTextStyleBody"/>
              </a:rPr>
              <a:t>kilometriä</a:t>
            </a:r>
            <a:r>
              <a:rPr lang="en-GB" sz="1200" b="0" i="0" dirty="0">
                <a:effectLst/>
                <a:latin typeface="UICTFontTextStyleBody"/>
              </a:rPr>
              <a:t> </a:t>
            </a:r>
            <a:r>
              <a:rPr lang="en-GB" sz="1200" b="0" i="0" dirty="0" err="1">
                <a:effectLst/>
                <a:latin typeface="UICTFontTextStyleBody"/>
              </a:rPr>
              <a:t>vuodessa</a:t>
            </a:r>
            <a:r>
              <a:rPr lang="en-GB" sz="1200" b="0" i="0" dirty="0">
                <a:effectLst/>
                <a:latin typeface="UICTFontTextStyleBody"/>
              </a:rPr>
              <a:t>. </a:t>
            </a:r>
            <a:r>
              <a:rPr lang="en-GB" sz="1200" b="0" i="0" dirty="0" err="1">
                <a:effectLst/>
                <a:latin typeface="UICTFontTextStyleBody"/>
              </a:rPr>
              <a:t>Tästä</a:t>
            </a:r>
            <a:r>
              <a:rPr lang="en-GB" sz="1200" b="0" i="0" dirty="0">
                <a:effectLst/>
                <a:latin typeface="UICTFontTextStyleBody"/>
              </a:rPr>
              <a:t> </a:t>
            </a:r>
            <a:r>
              <a:rPr lang="en-GB" sz="1200" b="0" i="0" dirty="0" err="1">
                <a:effectLst/>
                <a:latin typeface="UICTFontTextStyleBody"/>
              </a:rPr>
              <a:t>aiheutuu</a:t>
            </a:r>
            <a:r>
              <a:rPr lang="en-GB" sz="1200" b="0" i="0" dirty="0">
                <a:effectLst/>
                <a:latin typeface="UICTFontTextStyleBody"/>
              </a:rPr>
              <a:t> </a:t>
            </a:r>
            <a:r>
              <a:rPr lang="en-GB" sz="1200" b="0" i="0" dirty="0" err="1">
                <a:effectLst/>
                <a:latin typeface="UICTFontTextStyleBody"/>
              </a:rPr>
              <a:t>vuosittain</a:t>
            </a:r>
            <a:r>
              <a:rPr lang="en-GB" sz="1200" b="0" i="0" dirty="0">
                <a:effectLst/>
                <a:latin typeface="UICTFontTextStyleBody"/>
              </a:rPr>
              <a:t> </a:t>
            </a:r>
            <a:r>
              <a:rPr lang="en-GB" sz="1200" b="0" i="0" dirty="0" err="1">
                <a:effectLst/>
                <a:latin typeface="UICTFontTextStyleBody"/>
              </a:rPr>
              <a:t>lähes</a:t>
            </a:r>
            <a:r>
              <a:rPr lang="en-GB" sz="1200" b="0" i="0" dirty="0">
                <a:effectLst/>
                <a:latin typeface="UICTFontTextStyleBody"/>
              </a:rPr>
              <a:t> </a:t>
            </a:r>
            <a:r>
              <a:rPr lang="en-GB" sz="1200" b="0" i="0" dirty="0" err="1">
                <a:effectLst/>
                <a:latin typeface="UICTFontTextStyleBody"/>
              </a:rPr>
              <a:t>neljän</a:t>
            </a:r>
            <a:r>
              <a:rPr lang="en-GB" sz="1200" b="0" i="0" dirty="0">
                <a:effectLst/>
                <a:latin typeface="UICTFontTextStyleBody"/>
              </a:rPr>
              <a:t> </a:t>
            </a:r>
            <a:r>
              <a:rPr lang="en-GB" sz="1200" b="0" i="0" dirty="0" err="1">
                <a:effectLst/>
                <a:latin typeface="UICTFontTextStyleBody"/>
              </a:rPr>
              <a:t>miljardin</a:t>
            </a:r>
            <a:r>
              <a:rPr lang="en-GB" sz="1200" b="0" i="0" dirty="0">
                <a:effectLst/>
                <a:latin typeface="UICTFontTextStyleBody"/>
              </a:rPr>
              <a:t> </a:t>
            </a:r>
            <a:r>
              <a:rPr lang="en-GB" sz="1200" b="0" i="0" dirty="0" err="1">
                <a:effectLst/>
                <a:latin typeface="UICTFontTextStyleBody"/>
              </a:rPr>
              <a:t>haitat</a:t>
            </a:r>
            <a:r>
              <a:rPr lang="en-GB" sz="1200" b="0" i="0" dirty="0">
                <a:effectLst/>
                <a:latin typeface="UICTFontTextStyleBody"/>
              </a:rPr>
              <a:t> </a:t>
            </a:r>
            <a:r>
              <a:rPr lang="en-GB" sz="1200" b="0" i="0" dirty="0" err="1">
                <a:effectLst/>
                <a:latin typeface="UICTFontTextStyleBody"/>
              </a:rPr>
              <a:t>yhteiskunnalle</a:t>
            </a:r>
            <a:r>
              <a:rPr lang="en-GB" sz="1200" b="0" i="0" dirty="0">
                <a:effectLst/>
                <a:latin typeface="UICTFontTextStyleBody"/>
              </a:rPr>
              <a:t>. </a:t>
            </a:r>
            <a:r>
              <a:rPr lang="en-GB" sz="1200" b="0" i="0" dirty="0" err="1">
                <a:effectLst/>
                <a:latin typeface="UICTFontTextStyleBody"/>
              </a:rPr>
              <a:t>Lukujen</a:t>
            </a:r>
            <a:r>
              <a:rPr lang="en-GB" sz="1200" b="0" i="0" dirty="0">
                <a:effectLst/>
                <a:latin typeface="UICTFontTextStyleBody"/>
              </a:rPr>
              <a:t> </a:t>
            </a:r>
            <a:r>
              <a:rPr lang="en-GB" sz="1200" b="0" i="0" dirty="0" err="1">
                <a:effectLst/>
                <a:latin typeface="UICTFontTextStyleBody"/>
              </a:rPr>
              <a:t>valossa</a:t>
            </a:r>
            <a:r>
              <a:rPr lang="en-GB" sz="1200" b="0" i="0" dirty="0">
                <a:effectLst/>
                <a:latin typeface="UICTFontTextStyleBody"/>
              </a:rPr>
              <a:t> </a:t>
            </a:r>
            <a:r>
              <a:rPr lang="en-GB" sz="1200" b="0" i="0" dirty="0" err="1">
                <a:effectLst/>
                <a:latin typeface="UICTFontTextStyleBody"/>
              </a:rPr>
              <a:t>henkilöauto</a:t>
            </a:r>
            <a:r>
              <a:rPr lang="en-GB" sz="1200" b="0" i="0" dirty="0">
                <a:effectLst/>
                <a:latin typeface="UICTFontTextStyleBody"/>
              </a:rPr>
              <a:t> on </a:t>
            </a:r>
            <a:r>
              <a:rPr lang="en-GB" sz="1200" b="0" i="0" dirty="0" err="1">
                <a:effectLst/>
                <a:latin typeface="UICTFontTextStyleBody"/>
              </a:rPr>
              <a:t>siis</a:t>
            </a:r>
            <a:r>
              <a:rPr lang="en-GB" sz="1200" b="0" i="0" dirty="0">
                <a:effectLst/>
                <a:latin typeface="UICTFontTextStyleBody"/>
              </a:rPr>
              <a:t> </a:t>
            </a:r>
            <a:r>
              <a:rPr lang="en-GB" sz="1200" b="0" i="0" dirty="0" err="1">
                <a:effectLst/>
                <a:latin typeface="UICTFontTextStyleBody"/>
              </a:rPr>
              <a:t>varsin</a:t>
            </a:r>
            <a:r>
              <a:rPr lang="en-GB" sz="1200" b="0" i="0" dirty="0">
                <a:effectLst/>
                <a:latin typeface="UICTFontTextStyleBody"/>
              </a:rPr>
              <a:t> </a:t>
            </a:r>
            <a:r>
              <a:rPr lang="en-GB" sz="1200" b="0" i="0" dirty="0" err="1">
                <a:effectLst/>
                <a:latin typeface="UICTFontTextStyleBody"/>
              </a:rPr>
              <a:t>haitallinen</a:t>
            </a:r>
            <a:r>
              <a:rPr lang="en-GB" sz="1200" b="0" i="0" dirty="0">
                <a:effectLst/>
                <a:latin typeface="UICTFontTextStyleBody"/>
              </a:rPr>
              <a:t> </a:t>
            </a:r>
            <a:r>
              <a:rPr lang="en-GB" sz="1200" b="0" i="0" dirty="0" err="1">
                <a:effectLst/>
                <a:latin typeface="UICTFontTextStyleBody"/>
              </a:rPr>
              <a:t>kulkuväline</a:t>
            </a:r>
            <a:r>
              <a:rPr lang="en-GB" sz="1200" b="0" i="0" dirty="0">
                <a:effectLst/>
                <a:latin typeface="UICTFontTextStyleBody"/>
              </a:rPr>
              <a:t>.</a:t>
            </a:r>
            <a:endParaRPr lang="en-GB" sz="1200" dirty="0">
              <a:effectLst/>
              <a:latin typeface=".AppleSystemUIFont"/>
            </a:endParaRPr>
          </a:p>
          <a:p>
            <a:br>
              <a:rPr lang="en-GB" sz="1200" dirty="0">
                <a:effectLst/>
                <a:latin typeface=".AppleSystemUIFont"/>
              </a:rPr>
            </a:br>
            <a:endParaRPr lang="en-GB" sz="1200" dirty="0">
              <a:effectLst/>
              <a:latin typeface=".AppleSystemUIFont"/>
            </a:endParaRPr>
          </a:p>
          <a:p>
            <a:r>
              <a:rPr lang="en-GB" sz="1200" b="0" i="0" dirty="0">
                <a:effectLst/>
                <a:latin typeface="UICTFontTextStyleBody"/>
              </a:rPr>
              <a:t>Auto </a:t>
            </a:r>
            <a:r>
              <a:rPr lang="en-GB" sz="1200" b="0" i="0" dirty="0" err="1">
                <a:effectLst/>
                <a:latin typeface="UICTFontTextStyleBody"/>
              </a:rPr>
              <a:t>voi</a:t>
            </a:r>
            <a:r>
              <a:rPr lang="en-GB" sz="1200" b="0" i="0" dirty="0">
                <a:effectLst/>
                <a:latin typeface="UICTFontTextStyleBody"/>
              </a:rPr>
              <a:t> </a:t>
            </a:r>
            <a:r>
              <a:rPr lang="en-GB" sz="1200" b="0" i="0" dirty="0" err="1">
                <a:effectLst/>
                <a:latin typeface="UICTFontTextStyleBody"/>
              </a:rPr>
              <a:t>olla</a:t>
            </a:r>
            <a:r>
              <a:rPr lang="en-GB" sz="1200" b="0" i="0" dirty="0">
                <a:effectLst/>
                <a:latin typeface="UICTFontTextStyleBody"/>
              </a:rPr>
              <a:t> </a:t>
            </a:r>
            <a:r>
              <a:rPr lang="en-GB" sz="1200" b="0" i="0" dirty="0" err="1">
                <a:effectLst/>
                <a:latin typeface="UICTFontTextStyleBody"/>
              </a:rPr>
              <a:t>myös</a:t>
            </a:r>
            <a:r>
              <a:rPr lang="en-GB" sz="1200" b="0" i="0" dirty="0">
                <a:effectLst/>
                <a:latin typeface="UICTFontTextStyleBody"/>
              </a:rPr>
              <a:t> </a:t>
            </a:r>
            <a:r>
              <a:rPr lang="en-GB" sz="1200" b="0" i="0" dirty="0" err="1">
                <a:effectLst/>
                <a:latin typeface="UICTFontTextStyleBody"/>
              </a:rPr>
              <a:t>statussymboli</a:t>
            </a:r>
            <a:r>
              <a:rPr lang="en-GB" sz="1200" b="0" i="0" dirty="0">
                <a:effectLst/>
                <a:latin typeface="UICTFontTextStyleBody"/>
              </a:rPr>
              <a:t>, </a:t>
            </a:r>
            <a:r>
              <a:rPr lang="en-GB" sz="1200" b="0" i="0" dirty="0" err="1">
                <a:effectLst/>
                <a:latin typeface="UICTFontTextStyleBody"/>
              </a:rPr>
              <a:t>joka</a:t>
            </a:r>
            <a:r>
              <a:rPr lang="en-GB" sz="1200" b="0" i="0" dirty="0">
                <a:effectLst/>
                <a:latin typeface="UICTFontTextStyleBody"/>
              </a:rPr>
              <a:t> </a:t>
            </a:r>
            <a:r>
              <a:rPr lang="en-GB" sz="1200" b="0" i="0" dirty="0" err="1">
                <a:effectLst/>
                <a:latin typeface="UICTFontTextStyleBody"/>
              </a:rPr>
              <a:t>seisoo</a:t>
            </a:r>
            <a:r>
              <a:rPr lang="en-GB" sz="1200" b="0" i="0" dirty="0">
                <a:effectLst/>
                <a:latin typeface="UICTFontTextStyleBody"/>
              </a:rPr>
              <a:t> </a:t>
            </a:r>
            <a:r>
              <a:rPr lang="en-GB" sz="1200" b="0" i="0" dirty="0" err="1">
                <a:effectLst/>
                <a:latin typeface="UICTFontTextStyleBody"/>
              </a:rPr>
              <a:t>käyttämättömänä</a:t>
            </a:r>
            <a:r>
              <a:rPr lang="en-GB" sz="1200" b="0" i="0" dirty="0">
                <a:effectLst/>
                <a:latin typeface="UICTFontTextStyleBody"/>
              </a:rPr>
              <a:t> </a:t>
            </a:r>
            <a:r>
              <a:rPr lang="fi-FI" sz="1200" b="0" i="0" dirty="0">
                <a:effectLst/>
                <a:latin typeface="UICTFontTextStyleBody"/>
              </a:rPr>
              <a:t>lähes</a:t>
            </a:r>
            <a:r>
              <a:rPr lang="en-GB" sz="1200" b="0" i="0" dirty="0">
                <a:effectLst/>
                <a:latin typeface="UICTFontTextStyleBody"/>
              </a:rPr>
              <a:t> 95 </a:t>
            </a:r>
            <a:r>
              <a:rPr lang="en-GB" sz="1200" b="0" i="0" dirty="0" err="1">
                <a:effectLst/>
                <a:latin typeface="UICTFontTextStyleBody"/>
              </a:rPr>
              <a:t>prosenttia</a:t>
            </a:r>
            <a:r>
              <a:rPr lang="en-GB" sz="1200" b="0" i="0" dirty="0">
                <a:effectLst/>
                <a:latin typeface="UICTFontTextStyleBody"/>
              </a:rPr>
              <a:t> </a:t>
            </a:r>
            <a:r>
              <a:rPr lang="en-GB" sz="1200" b="0" i="0" dirty="0" err="1">
                <a:effectLst/>
                <a:latin typeface="UICTFontTextStyleBody"/>
              </a:rPr>
              <a:t>ajasta</a:t>
            </a:r>
            <a:r>
              <a:rPr lang="en-GB" sz="1200" b="0" i="0" dirty="0">
                <a:effectLst/>
                <a:latin typeface="UICTFontTextStyleBody"/>
              </a:rPr>
              <a:t>. Se </a:t>
            </a:r>
            <a:r>
              <a:rPr lang="en-GB" sz="1200" b="0" i="0" dirty="0" err="1">
                <a:effectLst/>
                <a:latin typeface="UICTFontTextStyleBody"/>
              </a:rPr>
              <a:t>pitäisi</a:t>
            </a:r>
            <a:r>
              <a:rPr lang="en-GB" sz="1200" b="0" i="0" dirty="0">
                <a:effectLst/>
                <a:latin typeface="UICTFontTextStyleBody"/>
              </a:rPr>
              <a:t> </a:t>
            </a:r>
            <a:r>
              <a:rPr lang="en-GB" sz="1200" b="0" i="0" dirty="0" err="1">
                <a:effectLst/>
                <a:latin typeface="UICTFontTextStyleBody"/>
              </a:rPr>
              <a:t>saada</a:t>
            </a:r>
            <a:r>
              <a:rPr lang="en-GB" sz="1200" b="0" i="0" dirty="0">
                <a:effectLst/>
                <a:latin typeface="UICTFontTextStyleBody"/>
              </a:rPr>
              <a:t> </a:t>
            </a:r>
            <a:r>
              <a:rPr lang="en-GB" sz="1200" b="0" i="0" dirty="0" err="1">
                <a:effectLst/>
                <a:latin typeface="UICTFontTextStyleBody"/>
              </a:rPr>
              <a:t>tehokkaampaan</a:t>
            </a:r>
            <a:r>
              <a:rPr lang="en-GB" sz="1200" b="0" i="0" dirty="0">
                <a:effectLst/>
                <a:latin typeface="UICTFontTextStyleBody"/>
              </a:rPr>
              <a:t> </a:t>
            </a:r>
            <a:r>
              <a:rPr lang="en-GB" sz="1200" b="0" i="0" dirty="0" err="1">
                <a:effectLst/>
                <a:latin typeface="UICTFontTextStyleBody"/>
              </a:rPr>
              <a:t>käyttöön</a:t>
            </a:r>
            <a:r>
              <a:rPr lang="en-GB" sz="1200" b="0" i="0" dirty="0">
                <a:effectLst/>
                <a:latin typeface="UICTFontTextStyleBody"/>
              </a:rPr>
              <a:t>, </a:t>
            </a:r>
            <a:r>
              <a:rPr lang="en-GB" sz="1200" b="0" i="0" dirty="0" err="1">
                <a:effectLst/>
                <a:latin typeface="UICTFontTextStyleBody"/>
              </a:rPr>
              <a:t>jolloin</a:t>
            </a:r>
            <a:r>
              <a:rPr lang="en-GB" sz="1200" b="0" i="0" dirty="0">
                <a:effectLst/>
                <a:latin typeface="UICTFontTextStyleBody"/>
              </a:rPr>
              <a:t> </a:t>
            </a:r>
            <a:r>
              <a:rPr lang="en-GB" sz="1200" b="0" i="0" dirty="0" err="1">
                <a:effectLst/>
                <a:latin typeface="UICTFontTextStyleBody"/>
              </a:rPr>
              <a:t>jokaisen</a:t>
            </a:r>
            <a:r>
              <a:rPr lang="en-GB" sz="1200" b="0" i="0" dirty="0">
                <a:effectLst/>
                <a:latin typeface="UICTFontTextStyleBody"/>
              </a:rPr>
              <a:t> </a:t>
            </a:r>
            <a:r>
              <a:rPr lang="en-GB" sz="1200" b="0" i="0" dirty="0" err="1">
                <a:effectLst/>
                <a:latin typeface="UICTFontTextStyleBody"/>
              </a:rPr>
              <a:t>ei</a:t>
            </a:r>
            <a:r>
              <a:rPr lang="en-GB" sz="1200" b="0" i="0" dirty="0">
                <a:effectLst/>
                <a:latin typeface="UICTFontTextStyleBody"/>
              </a:rPr>
              <a:t> </a:t>
            </a:r>
            <a:r>
              <a:rPr lang="en-GB" sz="1200" b="0" i="0" dirty="0" err="1">
                <a:effectLst/>
                <a:latin typeface="UICTFontTextStyleBody"/>
              </a:rPr>
              <a:t>ehkä</a:t>
            </a:r>
            <a:r>
              <a:rPr lang="en-GB" sz="1200" b="0" i="0" dirty="0">
                <a:effectLst/>
                <a:latin typeface="UICTFontTextStyleBody"/>
              </a:rPr>
              <a:t> </a:t>
            </a:r>
            <a:r>
              <a:rPr lang="en-GB" sz="1200" b="0" i="0" dirty="0" err="1">
                <a:effectLst/>
                <a:latin typeface="UICTFontTextStyleBody"/>
              </a:rPr>
              <a:t>olisi</a:t>
            </a:r>
            <a:r>
              <a:rPr lang="en-GB" sz="1200" b="0" i="0" dirty="0">
                <a:effectLst/>
                <a:latin typeface="UICTFontTextStyleBody"/>
              </a:rPr>
              <a:t> </a:t>
            </a:r>
            <a:r>
              <a:rPr lang="en-GB" sz="1200" b="0" i="0" dirty="0" err="1">
                <a:effectLst/>
                <a:latin typeface="UICTFontTextStyleBody"/>
              </a:rPr>
              <a:t>pakko</a:t>
            </a:r>
            <a:r>
              <a:rPr lang="en-GB" sz="1200" b="0" i="0" dirty="0">
                <a:effectLst/>
                <a:latin typeface="UICTFontTextStyleBody"/>
              </a:rPr>
              <a:t> </a:t>
            </a:r>
            <a:r>
              <a:rPr lang="en-GB" sz="1200" b="0" i="0" dirty="0" err="1">
                <a:effectLst/>
                <a:latin typeface="UICTFontTextStyleBody"/>
              </a:rPr>
              <a:t>edes</a:t>
            </a:r>
            <a:r>
              <a:rPr lang="en-GB" sz="1200" b="0" i="0" dirty="0">
                <a:effectLst/>
                <a:latin typeface="UICTFontTextStyleBody"/>
              </a:rPr>
              <a:t> </a:t>
            </a:r>
            <a:r>
              <a:rPr lang="en-GB" sz="1200" b="0" i="0" dirty="0" err="1">
                <a:effectLst/>
                <a:latin typeface="UICTFontTextStyleBody"/>
              </a:rPr>
              <a:t>omistaa</a:t>
            </a:r>
            <a:r>
              <a:rPr lang="en-GB" sz="1200" b="0" i="0" dirty="0">
                <a:effectLst/>
                <a:latin typeface="UICTFontTextStyleBody"/>
              </a:rPr>
              <a:t> </a:t>
            </a:r>
            <a:r>
              <a:rPr lang="en-GB" sz="1200" b="0" i="0" dirty="0" err="1">
                <a:effectLst/>
                <a:latin typeface="UICTFontTextStyleBody"/>
              </a:rPr>
              <a:t>autoa</a:t>
            </a:r>
            <a:r>
              <a:rPr lang="en-GB" sz="1200" b="0" i="0" dirty="0">
                <a:effectLst/>
                <a:latin typeface="UICTFontTextStyleBody"/>
              </a:rPr>
              <a:t>. </a:t>
            </a:r>
            <a:r>
              <a:rPr lang="fi-FI" sz="1200" b="0" i="0" dirty="0">
                <a:effectLst/>
                <a:latin typeface="UICTFontTextStyleBody"/>
              </a:rPr>
              <a:t>Myös k</a:t>
            </a:r>
            <a:r>
              <a:rPr lang="en-GB" sz="1200" b="0" i="0" dirty="0" err="1">
                <a:effectLst/>
                <a:latin typeface="UICTFontTextStyleBody"/>
              </a:rPr>
              <a:t>aupunkiympäristön</a:t>
            </a:r>
            <a:r>
              <a:rPr lang="en-GB" sz="1200" b="0" i="0" dirty="0">
                <a:effectLst/>
                <a:latin typeface="UICTFontTextStyleBody"/>
              </a:rPr>
              <a:t> </a:t>
            </a:r>
            <a:r>
              <a:rPr lang="en-GB" sz="1200" b="0" i="0" dirty="0" err="1">
                <a:effectLst/>
                <a:latin typeface="UICTFontTextStyleBody"/>
              </a:rPr>
              <a:t>suunnittelua</a:t>
            </a:r>
            <a:r>
              <a:rPr lang="en-GB" sz="1200" b="0" i="0" dirty="0">
                <a:effectLst/>
                <a:latin typeface="UICTFontTextStyleBody"/>
              </a:rPr>
              <a:t> </a:t>
            </a:r>
            <a:r>
              <a:rPr lang="en-GB" sz="1200" b="0" i="0" dirty="0" err="1">
                <a:effectLst/>
                <a:latin typeface="UICTFontTextStyleBody"/>
              </a:rPr>
              <a:t>voitaisiin</a:t>
            </a:r>
            <a:r>
              <a:rPr lang="en-GB" sz="1200" b="0" i="0" dirty="0">
                <a:effectLst/>
                <a:latin typeface="UICTFontTextStyleBody"/>
              </a:rPr>
              <a:t> </a:t>
            </a:r>
            <a:r>
              <a:rPr lang="en-GB" sz="1200" b="0" i="0" dirty="0" err="1">
                <a:effectLst/>
                <a:latin typeface="UICTFontTextStyleBody"/>
              </a:rPr>
              <a:t>parantaa</a:t>
            </a:r>
            <a:r>
              <a:rPr lang="en-GB" sz="1200" b="0" i="0" dirty="0">
                <a:effectLst/>
                <a:latin typeface="UICTFontTextStyleBody"/>
              </a:rPr>
              <a:t> </a:t>
            </a:r>
            <a:r>
              <a:rPr lang="en-GB" sz="1200" b="0" i="0" dirty="0" err="1">
                <a:effectLst/>
                <a:latin typeface="UICTFontTextStyleBody"/>
              </a:rPr>
              <a:t>viihtyisyys</a:t>
            </a:r>
            <a:r>
              <a:rPr lang="en-GB" sz="1200" b="0" i="0" dirty="0">
                <a:effectLst/>
                <a:latin typeface="UICTFontTextStyleBody"/>
              </a:rPr>
              <a:t> ja </a:t>
            </a:r>
            <a:r>
              <a:rPr lang="en-GB" sz="1200" b="0" i="0" dirty="0" err="1">
                <a:effectLst/>
                <a:latin typeface="UICTFontTextStyleBody"/>
              </a:rPr>
              <a:t>luontoarvot</a:t>
            </a:r>
            <a:r>
              <a:rPr lang="en-GB" sz="1200" b="0" i="0" dirty="0">
                <a:effectLst/>
                <a:latin typeface="UICTFontTextStyleBody"/>
              </a:rPr>
              <a:t> </a:t>
            </a:r>
            <a:r>
              <a:rPr lang="en-GB" sz="1200" b="0" i="0" dirty="0" err="1">
                <a:effectLst/>
                <a:latin typeface="UICTFontTextStyleBody"/>
              </a:rPr>
              <a:t>edellä</a:t>
            </a:r>
            <a:r>
              <a:rPr lang="en-GB" sz="1200" b="0" i="0" dirty="0">
                <a:effectLst/>
                <a:latin typeface="UICTFontTextStyleBody"/>
              </a:rPr>
              <a:t>. </a:t>
            </a:r>
            <a:r>
              <a:rPr lang="en-GB" sz="1200" b="0" i="0" dirty="0" err="1">
                <a:effectLst/>
                <a:latin typeface="UICTFontTextStyleBody"/>
              </a:rPr>
              <a:t>Enemmän</a:t>
            </a:r>
            <a:r>
              <a:rPr lang="en-GB" sz="1200" b="0" i="0" dirty="0">
                <a:effectLst/>
                <a:latin typeface="UICTFontTextStyleBody"/>
              </a:rPr>
              <a:t> </a:t>
            </a:r>
            <a:r>
              <a:rPr lang="en-GB" sz="1200" b="0" i="0" dirty="0" err="1">
                <a:effectLst/>
                <a:latin typeface="UICTFontTextStyleBody"/>
              </a:rPr>
              <a:t>puita</a:t>
            </a:r>
            <a:r>
              <a:rPr lang="en-GB" sz="1200" b="0" i="0" dirty="0">
                <a:effectLst/>
                <a:latin typeface="UICTFontTextStyleBody"/>
              </a:rPr>
              <a:t>, </a:t>
            </a:r>
            <a:r>
              <a:rPr lang="en-GB" sz="1200" b="0" i="0" dirty="0" err="1">
                <a:effectLst/>
                <a:latin typeface="UICTFontTextStyleBody"/>
              </a:rPr>
              <a:t>puistoja</a:t>
            </a:r>
            <a:r>
              <a:rPr lang="en-GB" sz="1200" b="0" i="0" dirty="0">
                <a:effectLst/>
                <a:latin typeface="UICTFontTextStyleBody"/>
              </a:rPr>
              <a:t> ja </a:t>
            </a:r>
            <a:r>
              <a:rPr lang="en-GB" sz="1200" b="0" i="0" dirty="0" err="1">
                <a:effectLst/>
                <a:latin typeface="UICTFontTextStyleBody"/>
              </a:rPr>
              <a:t>muita</a:t>
            </a:r>
            <a:r>
              <a:rPr lang="en-GB" sz="1200" b="0" i="0" dirty="0">
                <a:effectLst/>
                <a:latin typeface="UICTFontTextStyleBody"/>
              </a:rPr>
              <a:t> </a:t>
            </a:r>
            <a:r>
              <a:rPr lang="en-GB" sz="1200" b="0" i="0" dirty="0" err="1">
                <a:effectLst/>
                <a:latin typeface="UICTFontTextStyleBody"/>
              </a:rPr>
              <a:t>viheralueita</a:t>
            </a:r>
            <a:r>
              <a:rPr lang="en-GB" sz="1200" b="0" i="0" dirty="0">
                <a:effectLst/>
                <a:latin typeface="UICTFontTextStyleBody"/>
              </a:rPr>
              <a:t>. </a:t>
            </a:r>
            <a:r>
              <a:rPr lang="en-GB" sz="1200" b="0" i="0" dirty="0" err="1">
                <a:effectLst/>
                <a:latin typeface="UICTFontTextStyleBody"/>
              </a:rPr>
              <a:t>Vähemmän</a:t>
            </a:r>
            <a:r>
              <a:rPr lang="en-GB" sz="1200" b="0" i="0" dirty="0">
                <a:effectLst/>
                <a:latin typeface="UICTFontTextStyleBody"/>
              </a:rPr>
              <a:t> </a:t>
            </a:r>
            <a:r>
              <a:rPr lang="en-GB" sz="1200" b="0" i="0" dirty="0" err="1">
                <a:effectLst/>
                <a:latin typeface="UICTFontTextStyleBody"/>
              </a:rPr>
              <a:t>saasteita</a:t>
            </a:r>
            <a:r>
              <a:rPr lang="en-GB" sz="1200" b="0" i="0" dirty="0">
                <a:effectLst/>
                <a:latin typeface="UICTFontTextStyleBody"/>
              </a:rPr>
              <a:t> ja </a:t>
            </a:r>
            <a:r>
              <a:rPr lang="en-GB" sz="1200" b="0" i="0" dirty="0" err="1">
                <a:effectLst/>
                <a:latin typeface="UICTFontTextStyleBody"/>
              </a:rPr>
              <a:t>liikenteen</a:t>
            </a:r>
            <a:r>
              <a:rPr lang="en-GB" sz="1200" b="0" i="0" dirty="0">
                <a:effectLst/>
                <a:latin typeface="UICTFontTextStyleBody"/>
              </a:rPr>
              <a:t> </a:t>
            </a:r>
            <a:r>
              <a:rPr lang="en-GB" sz="1200" b="0" i="0" dirty="0" err="1">
                <a:effectLst/>
                <a:latin typeface="UICTFontTextStyleBody"/>
              </a:rPr>
              <a:t>melua</a:t>
            </a:r>
            <a:r>
              <a:rPr lang="en-GB" sz="1200" b="0" i="0" dirty="0">
                <a:effectLst/>
                <a:latin typeface="UICTFontTextStyleBody"/>
              </a:rPr>
              <a:t>. </a:t>
            </a:r>
            <a:r>
              <a:rPr lang="fi-FI" sz="1200" b="0" i="0" dirty="0">
                <a:effectLst/>
                <a:latin typeface="UICTFontTextStyleBody"/>
              </a:rPr>
              <a:t>Ruuhkat </a:t>
            </a:r>
            <a:r>
              <a:rPr lang="fi-FI" sz="1200" dirty="0">
                <a:latin typeface="UICTFontTextStyleBody"/>
              </a:rPr>
              <a:t>eivät suinkaan</a:t>
            </a:r>
            <a:r>
              <a:rPr lang="en-GB" sz="1200" b="0" i="0" dirty="0">
                <a:effectLst/>
                <a:latin typeface="UICTFontTextStyleBody"/>
              </a:rPr>
              <a:t> </a:t>
            </a:r>
            <a:r>
              <a:rPr lang="en-GB" sz="1200" b="0" i="0" dirty="0" err="1">
                <a:effectLst/>
                <a:latin typeface="UICTFontTextStyleBody"/>
              </a:rPr>
              <a:t>vähene</a:t>
            </a:r>
            <a:r>
              <a:rPr lang="en-GB" sz="1200" b="0" i="0" dirty="0">
                <a:effectLst/>
                <a:latin typeface="UICTFontTextStyleBody"/>
              </a:rPr>
              <a:t> </a:t>
            </a:r>
            <a:r>
              <a:rPr lang="en-GB" sz="1200" b="0" i="0" dirty="0" err="1">
                <a:effectLst/>
                <a:latin typeface="UICTFontTextStyleBody"/>
              </a:rPr>
              <a:t>rakentamalla</a:t>
            </a:r>
            <a:r>
              <a:rPr lang="en-GB" sz="1200" b="0" i="0" dirty="0">
                <a:effectLst/>
                <a:latin typeface="UICTFontTextStyleBody"/>
              </a:rPr>
              <a:t> </a:t>
            </a:r>
            <a:r>
              <a:rPr lang="en-GB" sz="1200" b="0" i="0" dirty="0" err="1">
                <a:effectLst/>
                <a:latin typeface="UICTFontTextStyleBody"/>
              </a:rPr>
              <a:t>lisää</a:t>
            </a:r>
            <a:r>
              <a:rPr lang="en-GB" sz="1200" b="0" i="0" dirty="0">
                <a:effectLst/>
                <a:latin typeface="UICTFontTextStyleBody"/>
              </a:rPr>
              <a:t> </a:t>
            </a:r>
            <a:r>
              <a:rPr lang="en-GB" sz="1200" b="0" i="0" dirty="0" err="1">
                <a:effectLst/>
                <a:latin typeface="UICTFontTextStyleBody"/>
              </a:rPr>
              <a:t>liikenneväyliä</a:t>
            </a:r>
            <a:r>
              <a:rPr lang="en-GB" sz="1200" b="0" i="0" dirty="0">
                <a:effectLst/>
                <a:latin typeface="UICTFontTextStyleBody"/>
              </a:rPr>
              <a:t> </a:t>
            </a:r>
            <a:r>
              <a:rPr lang="en-GB" sz="1200" b="0" i="0" dirty="0" err="1">
                <a:effectLst/>
                <a:latin typeface="UICTFontTextStyleBody"/>
              </a:rPr>
              <a:t>vaan</a:t>
            </a:r>
            <a:r>
              <a:rPr lang="en-GB" sz="1200" b="0" i="0" dirty="0">
                <a:effectLst/>
                <a:latin typeface="UICTFontTextStyleBody"/>
              </a:rPr>
              <a:t> </a:t>
            </a:r>
            <a:r>
              <a:rPr lang="en-GB" sz="1200" b="0" i="0" dirty="0" err="1">
                <a:effectLst/>
                <a:latin typeface="UICTFontTextStyleBody"/>
              </a:rPr>
              <a:t>parantamalla</a:t>
            </a:r>
            <a:r>
              <a:rPr lang="en-GB" sz="1200" b="0" i="0" dirty="0">
                <a:effectLst/>
                <a:latin typeface="UICTFontTextStyleBody"/>
              </a:rPr>
              <a:t> </a:t>
            </a:r>
            <a:r>
              <a:rPr lang="en-GB" sz="1200" b="0" i="0" dirty="0" err="1">
                <a:effectLst/>
                <a:latin typeface="UICTFontTextStyleBody"/>
              </a:rPr>
              <a:t>pyöräilyinfraa</a:t>
            </a:r>
            <a:r>
              <a:rPr lang="en-GB" sz="1200" b="0" i="0" dirty="0">
                <a:effectLst/>
                <a:latin typeface="UICTFontTextStyleBody"/>
              </a:rPr>
              <a:t> ja </a:t>
            </a:r>
            <a:r>
              <a:rPr lang="en-GB" sz="1200" b="0" i="0" dirty="0" err="1">
                <a:effectLst/>
                <a:latin typeface="UICTFontTextStyleBody"/>
              </a:rPr>
              <a:t>julkista</a:t>
            </a:r>
            <a:r>
              <a:rPr lang="en-GB" sz="1200" b="0" i="0" dirty="0">
                <a:effectLst/>
                <a:latin typeface="UICTFontTextStyleBody"/>
              </a:rPr>
              <a:t> </a:t>
            </a:r>
            <a:r>
              <a:rPr lang="en-GB" sz="1200" b="0" i="0" dirty="0" err="1">
                <a:effectLst/>
                <a:latin typeface="UICTFontTextStyleBody"/>
              </a:rPr>
              <a:t>liikennettä</a:t>
            </a:r>
            <a:r>
              <a:rPr lang="en-GB" sz="1200" b="0" i="0" dirty="0">
                <a:effectLst/>
                <a:latin typeface="UICTFontTextStyleBody"/>
              </a:rPr>
              <a:t>. </a:t>
            </a:r>
            <a:r>
              <a:rPr lang="en-GB" sz="1200" b="0" i="0" dirty="0" err="1">
                <a:effectLst/>
                <a:latin typeface="UICTFontTextStyleBody"/>
              </a:rPr>
              <a:t>Toimiva</a:t>
            </a:r>
            <a:r>
              <a:rPr lang="en-GB" sz="1200" b="0" i="0" dirty="0">
                <a:effectLst/>
                <a:latin typeface="UICTFontTextStyleBody"/>
              </a:rPr>
              <a:t> </a:t>
            </a:r>
            <a:r>
              <a:rPr lang="en-GB" sz="1200" b="0" i="0" dirty="0" err="1">
                <a:effectLst/>
                <a:latin typeface="UICTFontTextStyleBody"/>
              </a:rPr>
              <a:t>julkinen</a:t>
            </a:r>
            <a:r>
              <a:rPr lang="en-GB" sz="1200" b="0" i="0" dirty="0">
                <a:effectLst/>
                <a:latin typeface="UICTFontTextStyleBody"/>
              </a:rPr>
              <a:t> </a:t>
            </a:r>
            <a:r>
              <a:rPr lang="en-GB" sz="1200" b="0" i="0" dirty="0" err="1">
                <a:effectLst/>
                <a:latin typeface="UICTFontTextStyleBody"/>
              </a:rPr>
              <a:t>liikenne</a:t>
            </a:r>
            <a:r>
              <a:rPr lang="en-GB" sz="1200" b="0" i="0" dirty="0">
                <a:effectLst/>
                <a:latin typeface="UICTFontTextStyleBody"/>
              </a:rPr>
              <a:t> on</a:t>
            </a:r>
            <a:r>
              <a:rPr lang="fi-FI" sz="1200" b="0" i="0" dirty="0">
                <a:effectLst/>
                <a:latin typeface="UICTFontTextStyleBody"/>
              </a:rPr>
              <a:t> siten</a:t>
            </a:r>
            <a:r>
              <a:rPr lang="en-GB" sz="1200" b="0" i="0" dirty="0">
                <a:effectLst/>
                <a:latin typeface="UICTFontTextStyleBody"/>
              </a:rPr>
              <a:t> </a:t>
            </a:r>
            <a:r>
              <a:rPr lang="en-GB" sz="1200" b="0" i="0" dirty="0" err="1">
                <a:effectLst/>
                <a:latin typeface="UICTFontTextStyleBody"/>
              </a:rPr>
              <a:t>avainasemassa</a:t>
            </a:r>
            <a:r>
              <a:rPr lang="en-GB" sz="1200" b="0" i="0" dirty="0">
                <a:effectLst/>
                <a:latin typeface="UICTFontTextStyleBody"/>
              </a:rPr>
              <a:t>.</a:t>
            </a:r>
            <a:endParaRPr lang="en-GB" sz="1200" dirty="0">
              <a:effectLst/>
              <a:latin typeface=".AppleSystemUIFont"/>
            </a:endParaRPr>
          </a:p>
          <a:p>
            <a:br>
              <a:rPr lang="en-GB" sz="1200" dirty="0">
                <a:effectLst/>
                <a:latin typeface=".AppleSystemUIFont"/>
              </a:rPr>
            </a:br>
            <a:endParaRPr lang="en-GB" sz="1200" dirty="0">
              <a:effectLst/>
              <a:latin typeface=".AppleSystemUIFont"/>
            </a:endParaRPr>
          </a:p>
          <a:p>
            <a:r>
              <a:rPr lang="en-GB" sz="1200" b="0" i="0" dirty="0" err="1">
                <a:effectLst/>
                <a:latin typeface="UICTFontTextStyleBody"/>
              </a:rPr>
              <a:t>Myös</a:t>
            </a:r>
            <a:r>
              <a:rPr lang="en-GB" sz="1200" b="0" i="0" dirty="0">
                <a:effectLst/>
                <a:latin typeface="UICTFontTextStyleBody"/>
              </a:rPr>
              <a:t> </a:t>
            </a:r>
            <a:r>
              <a:rPr lang="en-GB" sz="1200" b="0" i="0" dirty="0" err="1">
                <a:effectLst/>
                <a:latin typeface="UICTFontTextStyleBody"/>
              </a:rPr>
              <a:t>ilmastokriisin</a:t>
            </a:r>
            <a:r>
              <a:rPr lang="en-GB" sz="1200" b="0" i="0" dirty="0">
                <a:effectLst/>
                <a:latin typeface="UICTFontTextStyleBody"/>
              </a:rPr>
              <a:t> </a:t>
            </a:r>
            <a:r>
              <a:rPr lang="en-GB" sz="1200" b="0" i="0" dirty="0" err="1">
                <a:effectLst/>
                <a:latin typeface="UICTFontTextStyleBody"/>
              </a:rPr>
              <a:t>torjunta</a:t>
            </a:r>
            <a:r>
              <a:rPr lang="en-GB" sz="1200" b="0" i="0" dirty="0">
                <a:effectLst/>
                <a:latin typeface="UICTFontTextStyleBody"/>
              </a:rPr>
              <a:t> </a:t>
            </a:r>
            <a:r>
              <a:rPr lang="en-GB" sz="1200" b="0" i="0" dirty="0" err="1">
                <a:effectLst/>
                <a:latin typeface="UICTFontTextStyleBody"/>
              </a:rPr>
              <a:t>pakottaa</a:t>
            </a:r>
            <a:r>
              <a:rPr lang="en-GB" sz="1200" b="0" i="0" dirty="0">
                <a:effectLst/>
                <a:latin typeface="UICTFontTextStyleBody"/>
              </a:rPr>
              <a:t> </a:t>
            </a:r>
            <a:r>
              <a:rPr lang="en-GB" sz="1200" b="0" i="0" dirty="0" err="1">
                <a:effectLst/>
                <a:latin typeface="UICTFontTextStyleBody"/>
              </a:rPr>
              <a:t>muuttamaan</a:t>
            </a:r>
            <a:r>
              <a:rPr lang="en-GB" sz="1200" b="0" i="0" dirty="0">
                <a:effectLst/>
                <a:latin typeface="UICTFontTextStyleBody"/>
              </a:rPr>
              <a:t> </a:t>
            </a:r>
            <a:r>
              <a:rPr lang="en-GB" sz="1200" b="0" i="0" dirty="0" err="1">
                <a:effectLst/>
                <a:latin typeface="UICTFontTextStyleBody"/>
              </a:rPr>
              <a:t>yhteiskunnan</a:t>
            </a:r>
            <a:r>
              <a:rPr lang="en-GB" sz="1200" b="0" i="0" dirty="0">
                <a:effectLst/>
                <a:latin typeface="UICTFontTextStyleBody"/>
              </a:rPr>
              <a:t> </a:t>
            </a:r>
            <a:r>
              <a:rPr lang="en-GB" sz="1200" b="0" i="0" dirty="0" err="1">
                <a:effectLst/>
                <a:latin typeface="UICTFontTextStyleBody"/>
              </a:rPr>
              <a:t>rakenteita</a:t>
            </a:r>
            <a:r>
              <a:rPr lang="en-GB" sz="1200" b="0" i="0" dirty="0">
                <a:effectLst/>
                <a:latin typeface="UICTFontTextStyleBody"/>
              </a:rPr>
              <a:t>, </a:t>
            </a:r>
            <a:r>
              <a:rPr lang="en-GB" sz="1200" b="0" i="0" dirty="0" err="1">
                <a:effectLst/>
                <a:latin typeface="UICTFontTextStyleBody"/>
              </a:rPr>
              <a:t>jolloin</a:t>
            </a:r>
            <a:r>
              <a:rPr lang="en-GB" sz="1200" b="0" i="0" dirty="0">
                <a:effectLst/>
                <a:latin typeface="UICTFontTextStyleBody"/>
              </a:rPr>
              <a:t> </a:t>
            </a:r>
            <a:r>
              <a:rPr lang="en-GB" sz="1200" b="0" i="0" dirty="0" err="1">
                <a:effectLst/>
                <a:latin typeface="UICTFontTextStyleBody"/>
              </a:rPr>
              <a:t>autoilukaan</a:t>
            </a:r>
            <a:r>
              <a:rPr lang="en-GB" sz="1200" b="0" i="0" dirty="0">
                <a:effectLst/>
                <a:latin typeface="UICTFontTextStyleBody"/>
              </a:rPr>
              <a:t> </a:t>
            </a:r>
            <a:r>
              <a:rPr lang="en-GB" sz="1200" b="0" i="0" dirty="0" err="1">
                <a:effectLst/>
                <a:latin typeface="UICTFontTextStyleBody"/>
              </a:rPr>
              <a:t>ei</a:t>
            </a:r>
            <a:r>
              <a:rPr lang="en-GB" sz="1200" b="0" i="0" dirty="0">
                <a:effectLst/>
                <a:latin typeface="UICTFontTextStyleBody"/>
              </a:rPr>
              <a:t> </a:t>
            </a:r>
            <a:r>
              <a:rPr lang="en-GB" sz="1200" b="0" i="0" dirty="0" err="1">
                <a:effectLst/>
                <a:latin typeface="UICTFontTextStyleBody"/>
              </a:rPr>
              <a:t>säästy</a:t>
            </a:r>
            <a:r>
              <a:rPr lang="en-GB" sz="1200" b="0" i="0" dirty="0">
                <a:effectLst/>
                <a:latin typeface="UICTFontTextStyleBody"/>
              </a:rPr>
              <a:t> </a:t>
            </a:r>
            <a:r>
              <a:rPr lang="en-GB" sz="1200" b="0" i="0" dirty="0" err="1">
                <a:effectLst/>
                <a:latin typeface="UICTFontTextStyleBody"/>
              </a:rPr>
              <a:t>muutoksilta</a:t>
            </a:r>
            <a:r>
              <a:rPr lang="en-GB" sz="1200" b="0" i="0" dirty="0">
                <a:effectLst/>
                <a:latin typeface="UICTFontTextStyleBody"/>
              </a:rPr>
              <a:t>. </a:t>
            </a:r>
            <a:r>
              <a:rPr lang="en-GB" sz="1200" b="0" i="0" dirty="0" err="1">
                <a:effectLst/>
                <a:latin typeface="UICTFontTextStyleBody"/>
              </a:rPr>
              <a:t>Hallitus</a:t>
            </a:r>
            <a:r>
              <a:rPr lang="en-GB" sz="1200" b="0" i="0" dirty="0">
                <a:effectLst/>
                <a:latin typeface="UICTFontTextStyleBody"/>
              </a:rPr>
              <a:t> on </a:t>
            </a:r>
            <a:r>
              <a:rPr lang="en-GB" sz="1200" b="0" i="0" dirty="0" err="1">
                <a:effectLst/>
                <a:latin typeface="UICTFontTextStyleBody"/>
              </a:rPr>
              <a:t>sitoutunut</a:t>
            </a:r>
            <a:r>
              <a:rPr lang="en-GB" sz="1200" b="0" i="0" dirty="0">
                <a:effectLst/>
                <a:latin typeface="UICTFontTextStyleBody"/>
              </a:rPr>
              <a:t> </a:t>
            </a:r>
            <a:r>
              <a:rPr lang="en-GB" sz="1200" b="0" i="0" dirty="0" err="1">
                <a:effectLst/>
                <a:latin typeface="UICTFontTextStyleBody"/>
              </a:rPr>
              <a:t>puolittamaan</a:t>
            </a:r>
            <a:r>
              <a:rPr lang="en-GB" sz="1200" b="0" i="0" dirty="0">
                <a:effectLst/>
                <a:latin typeface="UICTFontTextStyleBody"/>
              </a:rPr>
              <a:t> </a:t>
            </a:r>
            <a:r>
              <a:rPr lang="en-GB" sz="1200" b="0" i="0" dirty="0" err="1">
                <a:effectLst/>
                <a:latin typeface="UICTFontTextStyleBody"/>
              </a:rPr>
              <a:t>liikenteen</a:t>
            </a:r>
            <a:r>
              <a:rPr lang="en-GB" sz="1200" b="0" i="0" dirty="0">
                <a:effectLst/>
                <a:latin typeface="UICTFontTextStyleBody"/>
              </a:rPr>
              <a:t> </a:t>
            </a:r>
            <a:r>
              <a:rPr lang="en-GB" sz="1200" b="0" i="0" dirty="0" err="1">
                <a:effectLst/>
                <a:latin typeface="UICTFontTextStyleBody"/>
              </a:rPr>
              <a:t>päästöt</a:t>
            </a:r>
            <a:r>
              <a:rPr lang="en-GB" sz="1200" b="0" i="0" dirty="0">
                <a:effectLst/>
                <a:latin typeface="UICTFontTextStyleBody"/>
              </a:rPr>
              <a:t> </a:t>
            </a:r>
            <a:r>
              <a:rPr lang="en-GB" sz="1200" b="0" i="0" dirty="0" err="1">
                <a:effectLst/>
                <a:latin typeface="UICTFontTextStyleBody"/>
              </a:rPr>
              <a:t>tämän</a:t>
            </a:r>
            <a:r>
              <a:rPr lang="en-GB" sz="1200" b="0" i="0" dirty="0">
                <a:effectLst/>
                <a:latin typeface="UICTFontTextStyleBody"/>
              </a:rPr>
              <a:t> </a:t>
            </a:r>
            <a:r>
              <a:rPr lang="en-GB" sz="1200" b="0" i="0" dirty="0" err="1">
                <a:effectLst/>
                <a:latin typeface="UICTFontTextStyleBody"/>
              </a:rPr>
              <a:t>vuosikymmenen</a:t>
            </a:r>
            <a:r>
              <a:rPr lang="en-GB" sz="1200" b="0" i="0" dirty="0">
                <a:effectLst/>
                <a:latin typeface="UICTFontTextStyleBody"/>
              </a:rPr>
              <a:t> </a:t>
            </a:r>
            <a:r>
              <a:rPr lang="en-GB" sz="1200" b="0" i="0" dirty="0" err="1">
                <a:effectLst/>
                <a:latin typeface="UICTFontTextStyleBody"/>
              </a:rPr>
              <a:t>aikana</a:t>
            </a:r>
            <a:r>
              <a:rPr lang="en-GB" sz="1200" b="0" i="0" dirty="0">
                <a:effectLst/>
                <a:latin typeface="UICTFontTextStyleBody"/>
              </a:rPr>
              <a:t>. Se </a:t>
            </a:r>
            <a:r>
              <a:rPr lang="en-GB" sz="1200" b="0" i="0" dirty="0" err="1">
                <a:effectLst/>
                <a:latin typeface="UICTFontTextStyleBody"/>
              </a:rPr>
              <a:t>vaatii</a:t>
            </a:r>
            <a:r>
              <a:rPr lang="en-GB" sz="1200" b="0" i="0" dirty="0">
                <a:effectLst/>
                <a:latin typeface="UICTFontTextStyleBody"/>
              </a:rPr>
              <a:t> </a:t>
            </a:r>
            <a:r>
              <a:rPr lang="en-GB" sz="1200" b="0" i="0" dirty="0" err="1">
                <a:effectLst/>
                <a:latin typeface="UICTFontTextStyleBody"/>
              </a:rPr>
              <a:t>toimia</a:t>
            </a:r>
            <a:r>
              <a:rPr lang="en-GB" sz="1200" b="0" i="0" dirty="0">
                <a:effectLst/>
                <a:latin typeface="UICTFontTextStyleBody"/>
              </a:rPr>
              <a:t> </a:t>
            </a:r>
            <a:r>
              <a:rPr lang="en-GB" sz="1200" b="0" i="0" dirty="0" err="1">
                <a:effectLst/>
                <a:latin typeface="UICTFontTextStyleBody"/>
              </a:rPr>
              <a:t>monella</a:t>
            </a:r>
            <a:r>
              <a:rPr lang="en-GB" sz="1200" b="0" i="0" dirty="0">
                <a:effectLst/>
                <a:latin typeface="UICTFontTextStyleBody"/>
              </a:rPr>
              <a:t> </a:t>
            </a:r>
            <a:r>
              <a:rPr lang="en-GB" sz="1200" b="0" i="0" dirty="0" err="1">
                <a:effectLst/>
                <a:latin typeface="UICTFontTextStyleBody"/>
              </a:rPr>
              <a:t>liikenteen</a:t>
            </a:r>
            <a:r>
              <a:rPr lang="en-GB" sz="1200" b="0" i="0" dirty="0">
                <a:effectLst/>
                <a:latin typeface="UICTFontTextStyleBody"/>
              </a:rPr>
              <a:t> </a:t>
            </a:r>
            <a:r>
              <a:rPr lang="en-GB" sz="1200" b="0" i="0" dirty="0" err="1">
                <a:effectLst/>
                <a:latin typeface="UICTFontTextStyleBody"/>
              </a:rPr>
              <a:t>sektorilla</a:t>
            </a:r>
            <a:r>
              <a:rPr lang="en-GB" sz="1200" b="0" i="0" dirty="0">
                <a:effectLst/>
                <a:latin typeface="UICTFontTextStyleBody"/>
              </a:rPr>
              <a:t>. </a:t>
            </a:r>
            <a:r>
              <a:rPr lang="en-GB" sz="1200" b="0" i="0" dirty="0" err="1">
                <a:effectLst/>
                <a:latin typeface="UICTFontTextStyleBody"/>
              </a:rPr>
              <a:t>Toimien</a:t>
            </a:r>
            <a:r>
              <a:rPr lang="en-GB" sz="1200" b="0" i="0" dirty="0">
                <a:effectLst/>
                <a:latin typeface="UICTFontTextStyleBody"/>
              </a:rPr>
              <a:t> on </a:t>
            </a:r>
            <a:r>
              <a:rPr lang="en-GB" sz="1200" b="0" i="0" dirty="0" err="1">
                <a:effectLst/>
                <a:latin typeface="UICTFontTextStyleBody"/>
              </a:rPr>
              <a:t>oltava</a:t>
            </a:r>
            <a:r>
              <a:rPr lang="en-GB" sz="1200" b="0" i="0" dirty="0">
                <a:effectLst/>
                <a:latin typeface="UICTFontTextStyleBody"/>
              </a:rPr>
              <a:t> </a:t>
            </a:r>
            <a:r>
              <a:rPr lang="en-GB" sz="1200" b="0" i="0" dirty="0" err="1">
                <a:effectLst/>
                <a:latin typeface="UICTFontTextStyleBody"/>
              </a:rPr>
              <a:t>tehokkaita</a:t>
            </a:r>
            <a:r>
              <a:rPr lang="en-GB" sz="1200" b="0" i="0" dirty="0">
                <a:effectLst/>
                <a:latin typeface="UICTFontTextStyleBody"/>
              </a:rPr>
              <a:t>, </a:t>
            </a:r>
            <a:r>
              <a:rPr lang="en-GB" sz="1200" b="0" i="0" dirty="0" err="1">
                <a:effectLst/>
                <a:latin typeface="UICTFontTextStyleBody"/>
              </a:rPr>
              <a:t>mutta</a:t>
            </a:r>
            <a:r>
              <a:rPr lang="en-GB" sz="1200" b="0" i="0" dirty="0">
                <a:effectLst/>
                <a:latin typeface="UICTFontTextStyleBody"/>
              </a:rPr>
              <a:t> </a:t>
            </a:r>
            <a:r>
              <a:rPr lang="en-GB" sz="1200" b="0" i="0" dirty="0" err="1">
                <a:effectLst/>
                <a:latin typeface="UICTFontTextStyleBody"/>
              </a:rPr>
              <a:t>samalla</a:t>
            </a:r>
            <a:r>
              <a:rPr lang="en-GB" sz="1200" b="0" i="0" dirty="0">
                <a:effectLst/>
                <a:latin typeface="UICTFontTextStyleBody"/>
              </a:rPr>
              <a:t> </a:t>
            </a:r>
            <a:r>
              <a:rPr lang="en-GB" sz="1200" b="0" i="0" dirty="0" err="1">
                <a:effectLst/>
                <a:latin typeface="UICTFontTextStyleBody"/>
              </a:rPr>
              <a:t>sosiaalisesti</a:t>
            </a:r>
            <a:r>
              <a:rPr lang="en-GB" sz="1200" b="0" i="0" dirty="0">
                <a:effectLst/>
                <a:latin typeface="UICTFontTextStyleBody"/>
              </a:rPr>
              <a:t> </a:t>
            </a:r>
            <a:r>
              <a:rPr lang="en-GB" sz="1200" b="0" i="0" dirty="0" err="1">
                <a:effectLst/>
                <a:latin typeface="UICTFontTextStyleBody"/>
              </a:rPr>
              <a:t>oikeudenmukaisia</a:t>
            </a:r>
            <a:r>
              <a:rPr lang="en-GB" sz="1200" b="0" i="0" dirty="0">
                <a:effectLst/>
                <a:latin typeface="UICTFontTextStyleBody"/>
              </a:rPr>
              <a:t>.</a:t>
            </a:r>
            <a:endParaRPr lang="en-GB" sz="1200" dirty="0">
              <a:effectLst/>
              <a:latin typeface=".AppleSystemUIFont"/>
            </a:endParaRPr>
          </a:p>
          <a:p>
            <a:br>
              <a:rPr lang="en-GB" sz="1200" dirty="0">
                <a:effectLst/>
                <a:latin typeface=".AppleSystemUIFont"/>
              </a:rPr>
            </a:br>
            <a:endParaRPr lang="en-GB" sz="1200" dirty="0">
              <a:effectLst/>
              <a:latin typeface=".AppleSystemUIFont"/>
            </a:endParaRPr>
          </a:p>
          <a:p>
            <a:r>
              <a:rPr lang="en-GB" sz="1200" b="0" i="0" dirty="0" err="1">
                <a:effectLst/>
                <a:latin typeface="UICTFontTextStyleBody"/>
              </a:rPr>
              <a:t>Yksityisautoilu</a:t>
            </a:r>
            <a:r>
              <a:rPr lang="en-GB" sz="1200" b="0" i="0" dirty="0">
                <a:effectLst/>
                <a:latin typeface="UICTFontTextStyleBody"/>
              </a:rPr>
              <a:t> </a:t>
            </a:r>
            <a:r>
              <a:rPr lang="en-GB" sz="1200" b="0" i="0" dirty="0" err="1">
                <a:effectLst/>
                <a:latin typeface="UICTFontTextStyleBody"/>
              </a:rPr>
              <a:t>ei</a:t>
            </a:r>
            <a:r>
              <a:rPr lang="en-GB" sz="1200" b="0" i="0" dirty="0">
                <a:effectLst/>
                <a:latin typeface="UICTFontTextStyleBody"/>
              </a:rPr>
              <a:t> ole </a:t>
            </a:r>
            <a:r>
              <a:rPr lang="en-GB" sz="1200" b="0" i="0" dirty="0" err="1">
                <a:effectLst/>
                <a:latin typeface="UICTFontTextStyleBody"/>
              </a:rPr>
              <a:t>yksityisasia</a:t>
            </a:r>
            <a:r>
              <a:rPr lang="en-GB" sz="1200" b="0" i="0" dirty="0">
                <a:effectLst/>
                <a:latin typeface="UICTFontTextStyleBody"/>
              </a:rPr>
              <a:t>, </a:t>
            </a:r>
            <a:r>
              <a:rPr lang="en-GB" sz="1200" b="0" i="0" dirty="0" err="1">
                <a:effectLst/>
                <a:latin typeface="UICTFontTextStyleBody"/>
              </a:rPr>
              <a:t>sillä</a:t>
            </a:r>
            <a:r>
              <a:rPr lang="en-GB" sz="1200" b="0" i="0" dirty="0">
                <a:effectLst/>
                <a:latin typeface="UICTFontTextStyleBody"/>
              </a:rPr>
              <a:t> se </a:t>
            </a:r>
            <a:r>
              <a:rPr lang="en-GB" sz="1200" b="0" i="0" dirty="0" err="1">
                <a:effectLst/>
                <a:latin typeface="UICTFontTextStyleBody"/>
              </a:rPr>
              <a:t>tulee</a:t>
            </a:r>
            <a:r>
              <a:rPr lang="en-GB" sz="1200" b="0" i="0" dirty="0">
                <a:effectLst/>
                <a:latin typeface="UICTFontTextStyleBody"/>
              </a:rPr>
              <a:t> </a:t>
            </a:r>
            <a:r>
              <a:rPr lang="en-GB" sz="1200" b="0" i="0" dirty="0" err="1">
                <a:effectLst/>
                <a:latin typeface="UICTFontTextStyleBody"/>
              </a:rPr>
              <a:t>yhteiskunnalle</a:t>
            </a:r>
            <a:r>
              <a:rPr lang="en-GB" sz="1200" b="0" i="0" dirty="0">
                <a:effectLst/>
                <a:latin typeface="UICTFontTextStyleBody"/>
              </a:rPr>
              <a:t> </a:t>
            </a:r>
            <a:r>
              <a:rPr lang="en-GB" sz="1200" b="0" i="0" dirty="0" err="1">
                <a:effectLst/>
                <a:latin typeface="UICTFontTextStyleBody"/>
              </a:rPr>
              <a:t>kalliiksi</a:t>
            </a:r>
            <a:r>
              <a:rPr lang="en-GB" sz="1200" b="0" i="0" dirty="0">
                <a:effectLst/>
                <a:latin typeface="UICTFontTextStyleBody"/>
              </a:rPr>
              <a:t>. </a:t>
            </a:r>
            <a:endParaRPr lang="en-GB" sz="1200" dirty="0">
              <a:effectLst/>
              <a:latin typeface=".AppleSystemUIFont"/>
            </a:endParaRPr>
          </a:p>
        </p:txBody>
      </p:sp>
    </p:spTree>
    <p:extLst>
      <p:ext uri="{BB962C8B-B14F-4D97-AF65-F5344CB8AC3E}">
        <p14:creationId xmlns:p14="http://schemas.microsoft.com/office/powerpoint/2010/main" val="1324779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EE1BEBDA-325C-D54E-B749-76965747D8B2}"/>
              </a:ext>
            </a:extLst>
          </p:cNvPr>
          <p:cNvPicPr>
            <a:picLocks noChangeAspect="1"/>
          </p:cNvPicPr>
          <p:nvPr/>
        </p:nvPicPr>
        <p:blipFill rotWithShape="1">
          <a:blip r:embed="rId2">
            <a:extLst>
              <a:ext uri="{28A0092B-C50C-407E-A947-70E740481C1C}">
                <a14:useLocalDpi xmlns:a14="http://schemas.microsoft.com/office/drawing/2010/main" val="0"/>
              </a:ext>
            </a:extLst>
          </a:blip>
          <a:srcRect l="39206" t="9159" r="11840" b="28749"/>
          <a:stretch/>
        </p:blipFill>
        <p:spPr>
          <a:xfrm>
            <a:off x="4946977" y="450870"/>
            <a:ext cx="3519613" cy="5956270"/>
          </a:xfrm>
          <a:prstGeom prst="rect">
            <a:avLst/>
          </a:prstGeom>
        </p:spPr>
      </p:pic>
      <p:graphicFrame>
        <p:nvGraphicFramePr>
          <p:cNvPr id="6" name="Table 5">
            <a:extLst>
              <a:ext uri="{FF2B5EF4-FFF2-40B4-BE49-F238E27FC236}">
                <a16:creationId xmlns:a16="http://schemas.microsoft.com/office/drawing/2014/main" id="{8E1E963C-86BE-2440-B97B-16FC222D84D5}"/>
              </a:ext>
            </a:extLst>
          </p:cNvPr>
          <p:cNvGraphicFramePr/>
          <p:nvPr>
            <p:extLst>
              <p:ext uri="{D42A27DB-BD31-4B8C-83A1-F6EECF244321}">
                <p14:modId xmlns:p14="http://schemas.microsoft.com/office/powerpoint/2010/main" val="2424418299"/>
              </p:ext>
            </p:extLst>
          </p:nvPr>
        </p:nvGraphicFramePr>
        <p:xfrm>
          <a:off x="2651839" y="450870"/>
          <a:ext cx="2295138" cy="5956260"/>
        </p:xfrm>
        <a:graphic>
          <a:graphicData uri="http://schemas.openxmlformats.org/drawingml/2006/table">
            <a:tbl>
              <a:tblPr bandRow="1">
                <a:tableStyleId>{8A107856-5554-42FB-B03E-39F5DBC370BA}</a:tableStyleId>
              </a:tblPr>
              <a:tblGrid>
                <a:gridCol w="1474529">
                  <a:extLst>
                    <a:ext uri="{9D8B030D-6E8A-4147-A177-3AD203B41FA5}">
                      <a16:colId xmlns:a16="http://schemas.microsoft.com/office/drawing/2014/main" val="3553405223"/>
                    </a:ext>
                  </a:extLst>
                </a:gridCol>
                <a:gridCol w="820609">
                  <a:extLst>
                    <a:ext uri="{9D8B030D-6E8A-4147-A177-3AD203B41FA5}">
                      <a16:colId xmlns:a16="http://schemas.microsoft.com/office/drawing/2014/main" val="2292365509"/>
                    </a:ext>
                  </a:extLst>
                </a:gridCol>
              </a:tblGrid>
              <a:tr h="198542">
                <a:tc>
                  <a:txBody>
                    <a:bodyPr/>
                    <a:lstStyle/>
                    <a:p>
                      <a:pPr algn="l" fontAlgn="b"/>
                      <a:r>
                        <a:rPr lang="en-GB" sz="1000" u="none" strike="noStrike">
                          <a:effectLst/>
                        </a:rPr>
                        <a:t>Föglö</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160.3</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2687608152"/>
                  </a:ext>
                </a:extLst>
              </a:tr>
              <a:tr h="198542">
                <a:tc>
                  <a:txBody>
                    <a:bodyPr/>
                    <a:lstStyle/>
                    <a:p>
                      <a:pPr algn="l" fontAlgn="b"/>
                      <a:r>
                        <a:rPr lang="en-GB" sz="1000" u="none" strike="noStrike">
                          <a:effectLst/>
                        </a:rPr>
                        <a:t>Jomala</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129.5</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2140731678"/>
                  </a:ext>
                </a:extLst>
              </a:tr>
              <a:tr h="198542">
                <a:tc>
                  <a:txBody>
                    <a:bodyPr/>
                    <a:lstStyle/>
                    <a:p>
                      <a:pPr algn="l" fontAlgn="b"/>
                      <a:r>
                        <a:rPr lang="en-GB" sz="1000" u="none" strike="noStrike">
                          <a:effectLst/>
                        </a:rPr>
                        <a:t>Lemland</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122.4</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792375593"/>
                  </a:ext>
                </a:extLst>
              </a:tr>
              <a:tr h="198542">
                <a:tc>
                  <a:txBody>
                    <a:bodyPr/>
                    <a:lstStyle/>
                    <a:p>
                      <a:pPr algn="l" fontAlgn="b"/>
                      <a:r>
                        <a:rPr lang="en-GB" sz="1000" u="none" strike="noStrike">
                          <a:effectLst/>
                        </a:rPr>
                        <a:t>Saltvik</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105.7</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1284933151"/>
                  </a:ext>
                </a:extLst>
              </a:tr>
              <a:tr h="198542">
                <a:tc>
                  <a:txBody>
                    <a:bodyPr/>
                    <a:lstStyle/>
                    <a:p>
                      <a:pPr algn="l" fontAlgn="b"/>
                      <a:r>
                        <a:rPr lang="en-GB" sz="1000" u="none" strike="noStrike">
                          <a:effectLst/>
                        </a:rPr>
                        <a:t>Vårdö</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94.6</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777258248"/>
                  </a:ext>
                </a:extLst>
              </a:tr>
              <a:tr h="198542">
                <a:tc>
                  <a:txBody>
                    <a:bodyPr/>
                    <a:lstStyle/>
                    <a:p>
                      <a:pPr algn="l" fontAlgn="b"/>
                      <a:r>
                        <a:rPr lang="en-GB" sz="1000" u="none" strike="noStrike">
                          <a:effectLst/>
                        </a:rPr>
                        <a:t>Luoto</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81.3</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4040601158"/>
                  </a:ext>
                </a:extLst>
              </a:tr>
              <a:tr h="198542">
                <a:tc>
                  <a:txBody>
                    <a:bodyPr/>
                    <a:lstStyle/>
                    <a:p>
                      <a:pPr algn="l" fontAlgn="b"/>
                      <a:r>
                        <a:rPr lang="en-GB" sz="1000" u="none" strike="noStrike">
                          <a:effectLst/>
                        </a:rPr>
                        <a:t>Sund</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80.2</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4939528"/>
                  </a:ext>
                </a:extLst>
              </a:tr>
              <a:tr h="198542">
                <a:tc>
                  <a:txBody>
                    <a:bodyPr/>
                    <a:lstStyle/>
                    <a:p>
                      <a:pPr algn="l" fontAlgn="b"/>
                      <a:r>
                        <a:rPr lang="en-GB" sz="1000" u="none" strike="noStrike">
                          <a:effectLst/>
                        </a:rPr>
                        <a:t>Kauniainen</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73.3</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3948600809"/>
                  </a:ext>
                </a:extLst>
              </a:tr>
              <a:tr h="198542">
                <a:tc>
                  <a:txBody>
                    <a:bodyPr/>
                    <a:lstStyle/>
                    <a:p>
                      <a:pPr algn="l" fontAlgn="b"/>
                      <a:r>
                        <a:rPr lang="en-GB" sz="1000" u="none" strike="noStrike">
                          <a:effectLst/>
                        </a:rPr>
                        <a:t>Geta</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70.1</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2731475217"/>
                  </a:ext>
                </a:extLst>
              </a:tr>
              <a:tr h="198542">
                <a:tc>
                  <a:txBody>
                    <a:bodyPr/>
                    <a:lstStyle/>
                    <a:p>
                      <a:pPr algn="l" fontAlgn="b"/>
                      <a:r>
                        <a:rPr lang="en-GB" sz="1000" u="none" strike="noStrike">
                          <a:effectLst/>
                        </a:rPr>
                        <a:t>Finström</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69.6</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2985123980"/>
                  </a:ext>
                </a:extLst>
              </a:tr>
              <a:tr h="198542">
                <a:tc>
                  <a:txBody>
                    <a:bodyPr/>
                    <a:lstStyle/>
                    <a:p>
                      <a:pPr algn="l" fontAlgn="b"/>
                      <a:r>
                        <a:rPr lang="en-GB" sz="1000" u="none" strike="noStrike">
                          <a:effectLst/>
                        </a:rPr>
                        <a:t>Pedersören kunta</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65.6</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2729339802"/>
                  </a:ext>
                </a:extLst>
              </a:tr>
              <a:tr h="198542">
                <a:tc>
                  <a:txBody>
                    <a:bodyPr/>
                    <a:lstStyle/>
                    <a:p>
                      <a:pPr algn="l" fontAlgn="b"/>
                      <a:r>
                        <a:rPr lang="en-GB" sz="1000" u="none" strike="noStrike">
                          <a:effectLst/>
                        </a:rPr>
                        <a:t>Maarianhamina</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65.4</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3109076596"/>
                  </a:ext>
                </a:extLst>
              </a:tr>
              <a:tr h="198542">
                <a:tc>
                  <a:txBody>
                    <a:bodyPr/>
                    <a:lstStyle/>
                    <a:p>
                      <a:pPr algn="l" fontAlgn="b"/>
                      <a:r>
                        <a:rPr lang="en-GB" sz="1000" u="none" strike="noStrike">
                          <a:effectLst/>
                        </a:rPr>
                        <a:t>Kumlinge</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60.6</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878931740"/>
                  </a:ext>
                </a:extLst>
              </a:tr>
              <a:tr h="198542">
                <a:tc>
                  <a:txBody>
                    <a:bodyPr/>
                    <a:lstStyle/>
                    <a:p>
                      <a:pPr algn="l" fontAlgn="b"/>
                      <a:r>
                        <a:rPr lang="en-GB" sz="1000" u="none" strike="noStrike">
                          <a:effectLst/>
                        </a:rPr>
                        <a:t>Hammarland</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60.3</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471040222"/>
                  </a:ext>
                </a:extLst>
              </a:tr>
              <a:tr h="198542">
                <a:tc>
                  <a:txBody>
                    <a:bodyPr/>
                    <a:lstStyle/>
                    <a:p>
                      <a:pPr algn="l" fontAlgn="b"/>
                      <a:r>
                        <a:rPr lang="en-GB" sz="1000" u="none" strike="noStrike">
                          <a:effectLst/>
                        </a:rPr>
                        <a:t>Sipoo</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57.1</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246652158"/>
                  </a:ext>
                </a:extLst>
              </a:tr>
              <a:tr h="198542">
                <a:tc>
                  <a:txBody>
                    <a:bodyPr/>
                    <a:lstStyle/>
                    <a:p>
                      <a:pPr algn="l" fontAlgn="b"/>
                      <a:r>
                        <a:rPr lang="en-GB" sz="1000" u="none" strike="noStrike">
                          <a:effectLst/>
                        </a:rPr>
                        <a:t>Rusko</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55.0</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1315926225"/>
                  </a:ext>
                </a:extLst>
              </a:tr>
              <a:tr h="198542">
                <a:tc>
                  <a:txBody>
                    <a:bodyPr/>
                    <a:lstStyle/>
                    <a:p>
                      <a:pPr algn="l" fontAlgn="b"/>
                      <a:r>
                        <a:rPr lang="en-GB" sz="1000" u="none" strike="noStrike">
                          <a:effectLst/>
                        </a:rPr>
                        <a:t>Brändö</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54.7</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2270915567"/>
                  </a:ext>
                </a:extLst>
              </a:tr>
              <a:tr h="198542">
                <a:tc>
                  <a:txBody>
                    <a:bodyPr/>
                    <a:lstStyle/>
                    <a:p>
                      <a:pPr algn="l" fontAlgn="b"/>
                      <a:r>
                        <a:rPr lang="en-GB" sz="1000" u="none" strike="noStrike">
                          <a:effectLst/>
                        </a:rPr>
                        <a:t>Masku</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53.2</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1223698730"/>
                  </a:ext>
                </a:extLst>
              </a:tr>
              <a:tr h="198542">
                <a:tc>
                  <a:txBody>
                    <a:bodyPr/>
                    <a:lstStyle/>
                    <a:p>
                      <a:pPr algn="l" fontAlgn="b"/>
                      <a:r>
                        <a:rPr lang="en-GB" sz="1000" u="none" strike="noStrike">
                          <a:effectLst/>
                        </a:rPr>
                        <a:t>Pornainen</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53.1</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1904730433"/>
                  </a:ext>
                </a:extLst>
              </a:tr>
              <a:tr h="198542">
                <a:tc>
                  <a:txBody>
                    <a:bodyPr/>
                    <a:lstStyle/>
                    <a:p>
                      <a:pPr algn="l" fontAlgn="b"/>
                      <a:r>
                        <a:rPr lang="en-GB" sz="1000" u="none" strike="noStrike">
                          <a:effectLst/>
                        </a:rPr>
                        <a:t>Tuusula</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52.7</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1933913419"/>
                  </a:ext>
                </a:extLst>
              </a:tr>
              <a:tr h="198542">
                <a:tc>
                  <a:txBody>
                    <a:bodyPr/>
                    <a:lstStyle/>
                    <a:p>
                      <a:pPr algn="l" fontAlgn="b"/>
                      <a:r>
                        <a:rPr lang="en-GB" sz="1000" u="none" strike="noStrike">
                          <a:effectLst/>
                        </a:rPr>
                        <a:t>Eckerö</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51.1</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231264886"/>
                  </a:ext>
                </a:extLst>
              </a:tr>
              <a:tr h="198542">
                <a:tc>
                  <a:txBody>
                    <a:bodyPr/>
                    <a:lstStyle/>
                    <a:p>
                      <a:pPr algn="l" fontAlgn="b"/>
                      <a:r>
                        <a:rPr lang="en-GB" sz="1000" u="none" strike="noStrike">
                          <a:effectLst/>
                        </a:rPr>
                        <a:t>Nurmijärvi</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50.9</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3911107679"/>
                  </a:ext>
                </a:extLst>
              </a:tr>
              <a:tr h="198542">
                <a:tc>
                  <a:txBody>
                    <a:bodyPr/>
                    <a:lstStyle/>
                    <a:p>
                      <a:pPr algn="l" fontAlgn="b"/>
                      <a:r>
                        <a:rPr lang="en-GB" sz="1000" u="none" strike="noStrike">
                          <a:effectLst/>
                        </a:rPr>
                        <a:t>Lieto</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49.6</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4087138186"/>
                  </a:ext>
                </a:extLst>
              </a:tr>
              <a:tr h="198542">
                <a:tc>
                  <a:txBody>
                    <a:bodyPr/>
                    <a:lstStyle/>
                    <a:p>
                      <a:pPr algn="l" fontAlgn="b"/>
                      <a:r>
                        <a:rPr lang="en-GB" sz="1000" u="none" strike="noStrike">
                          <a:effectLst/>
                        </a:rPr>
                        <a:t>Mustasaari</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48.5</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1308504536"/>
                  </a:ext>
                </a:extLst>
              </a:tr>
              <a:tr h="198542">
                <a:tc>
                  <a:txBody>
                    <a:bodyPr/>
                    <a:lstStyle/>
                    <a:p>
                      <a:pPr algn="l" fontAlgn="b"/>
                      <a:r>
                        <a:rPr lang="en-GB" sz="1000" u="none" strike="noStrike">
                          <a:effectLst/>
                        </a:rPr>
                        <a:t>Nousiainen</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48.2</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598550569"/>
                  </a:ext>
                </a:extLst>
              </a:tr>
              <a:tr h="198542">
                <a:tc>
                  <a:txBody>
                    <a:bodyPr/>
                    <a:lstStyle/>
                    <a:p>
                      <a:pPr algn="l" fontAlgn="b"/>
                      <a:r>
                        <a:rPr lang="en-GB" sz="1000" u="none" strike="noStrike">
                          <a:effectLst/>
                        </a:rPr>
                        <a:t>Laitila</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48.1</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4261231421"/>
                  </a:ext>
                </a:extLst>
              </a:tr>
              <a:tr h="198542">
                <a:tc>
                  <a:txBody>
                    <a:bodyPr/>
                    <a:lstStyle/>
                    <a:p>
                      <a:pPr algn="l" fontAlgn="b"/>
                      <a:r>
                        <a:rPr lang="en-GB" sz="1000" u="none" strike="noStrike">
                          <a:effectLst/>
                        </a:rPr>
                        <a:t>Närpiö</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47.4</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99636556"/>
                  </a:ext>
                </a:extLst>
              </a:tr>
              <a:tr h="198542">
                <a:tc>
                  <a:txBody>
                    <a:bodyPr/>
                    <a:lstStyle/>
                    <a:p>
                      <a:pPr algn="l" fontAlgn="b"/>
                      <a:r>
                        <a:rPr lang="en-GB" sz="1000" u="none" strike="noStrike">
                          <a:effectLst/>
                        </a:rPr>
                        <a:t>Parainen</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46.5</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787705461"/>
                  </a:ext>
                </a:extLst>
              </a:tr>
              <a:tr h="198542">
                <a:tc>
                  <a:txBody>
                    <a:bodyPr/>
                    <a:lstStyle/>
                    <a:p>
                      <a:pPr algn="l" fontAlgn="b"/>
                      <a:r>
                        <a:rPr lang="en-GB" sz="1000" u="none" strike="noStrike">
                          <a:effectLst/>
                        </a:rPr>
                        <a:t>Kökar</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a:effectLst/>
                        </a:rPr>
                        <a:t>45.6</a:t>
                      </a:r>
                      <a:endParaRPr lang="en-GB" sz="1000" b="0" i="0" u="none" strike="noStrike">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4131418797"/>
                  </a:ext>
                </a:extLst>
              </a:tr>
              <a:tr h="198542">
                <a:tc>
                  <a:txBody>
                    <a:bodyPr/>
                    <a:lstStyle/>
                    <a:p>
                      <a:pPr algn="l" fontAlgn="b"/>
                      <a:r>
                        <a:rPr lang="en-GB" sz="1000" u="none" strike="noStrike">
                          <a:effectLst/>
                        </a:rPr>
                        <a:t>Mäntsälä</a:t>
                      </a:r>
                      <a:endParaRPr lang="en-GB" sz="1000" b="0" i="0" u="none" strike="noStrike">
                        <a:solidFill>
                          <a:srgbClr val="000000"/>
                        </a:solidFill>
                        <a:effectLst/>
                        <a:latin typeface="Calibri" panose="020F0502020204030204" pitchFamily="34" charset="0"/>
                      </a:endParaRPr>
                    </a:p>
                  </a:txBody>
                  <a:tcPr marL="7719" marR="7719" marT="7719" marB="37051" anchor="b"/>
                </a:tc>
                <a:tc>
                  <a:txBody>
                    <a:bodyPr/>
                    <a:lstStyle/>
                    <a:p>
                      <a:pPr algn="r" fontAlgn="b"/>
                      <a:r>
                        <a:rPr lang="en-GB" sz="1000" u="none" strike="noStrike" dirty="0">
                          <a:effectLst/>
                        </a:rPr>
                        <a:t>45.2</a:t>
                      </a:r>
                      <a:endParaRPr lang="en-GB" sz="1000" b="0" i="0" u="none" strike="noStrike" dirty="0">
                        <a:solidFill>
                          <a:srgbClr val="000000"/>
                        </a:solidFill>
                        <a:effectLst/>
                        <a:latin typeface="Calibri" panose="020F0502020204030204" pitchFamily="34" charset="0"/>
                      </a:endParaRPr>
                    </a:p>
                  </a:txBody>
                  <a:tcPr marL="7719" marR="7719" marT="7719" marB="37051" anchor="b"/>
                </a:tc>
                <a:extLst>
                  <a:ext uri="{0D108BD9-81ED-4DB2-BD59-A6C34878D82A}">
                    <a16:rowId xmlns:a16="http://schemas.microsoft.com/office/drawing/2014/main" val="4010394044"/>
                  </a:ext>
                </a:extLst>
              </a:tr>
            </a:tbl>
          </a:graphicData>
        </a:graphic>
      </p:graphicFrame>
      <p:graphicFrame>
        <p:nvGraphicFramePr>
          <p:cNvPr id="8" name="Table 7">
            <a:extLst>
              <a:ext uri="{FF2B5EF4-FFF2-40B4-BE49-F238E27FC236}">
                <a16:creationId xmlns:a16="http://schemas.microsoft.com/office/drawing/2014/main" id="{D84C52D4-502F-0E45-B3F8-EB3DF7F70908}"/>
              </a:ext>
            </a:extLst>
          </p:cNvPr>
          <p:cNvGraphicFramePr/>
          <p:nvPr>
            <p:extLst>
              <p:ext uri="{D42A27DB-BD31-4B8C-83A1-F6EECF244321}">
                <p14:modId xmlns:p14="http://schemas.microsoft.com/office/powerpoint/2010/main" val="2289314219"/>
              </p:ext>
            </p:extLst>
          </p:nvPr>
        </p:nvGraphicFramePr>
        <p:xfrm>
          <a:off x="8466590" y="450869"/>
          <a:ext cx="2101854" cy="5956260"/>
        </p:xfrm>
        <a:graphic>
          <a:graphicData uri="http://schemas.openxmlformats.org/drawingml/2006/table">
            <a:tbl>
              <a:tblPr bandRow="1">
                <a:tableStyleId>{16D9F66E-5EB9-4882-86FB-DCBF35E3C3E4}</a:tableStyleId>
              </a:tblPr>
              <a:tblGrid>
                <a:gridCol w="1050927">
                  <a:extLst>
                    <a:ext uri="{9D8B030D-6E8A-4147-A177-3AD203B41FA5}">
                      <a16:colId xmlns:a16="http://schemas.microsoft.com/office/drawing/2014/main" val="4113685286"/>
                    </a:ext>
                  </a:extLst>
                </a:gridCol>
                <a:gridCol w="1050927">
                  <a:extLst>
                    <a:ext uri="{9D8B030D-6E8A-4147-A177-3AD203B41FA5}">
                      <a16:colId xmlns:a16="http://schemas.microsoft.com/office/drawing/2014/main" val="1516498296"/>
                    </a:ext>
                  </a:extLst>
                </a:gridCol>
              </a:tblGrid>
              <a:tr h="198542">
                <a:tc>
                  <a:txBody>
                    <a:bodyPr/>
                    <a:lstStyle/>
                    <a:p>
                      <a:pPr algn="l" fontAlgn="b"/>
                      <a:r>
                        <a:rPr lang="en-GB" sz="1000" u="none" strike="noStrike">
                          <a:effectLst/>
                        </a:rPr>
                        <a:t>Kaavi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13.6</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144025205"/>
                  </a:ext>
                </a:extLst>
              </a:tr>
              <a:tr h="198542">
                <a:tc>
                  <a:txBody>
                    <a:bodyPr/>
                    <a:lstStyle/>
                    <a:p>
                      <a:pPr algn="l" fontAlgn="b"/>
                      <a:r>
                        <a:rPr lang="en-GB" sz="1000" u="none" strike="noStrike">
                          <a:effectLst/>
                        </a:rPr>
                        <a:t>Kinnula</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13.6</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3303805246"/>
                  </a:ext>
                </a:extLst>
              </a:tr>
              <a:tr h="198542">
                <a:tc>
                  <a:txBody>
                    <a:bodyPr/>
                    <a:lstStyle/>
                    <a:p>
                      <a:pPr algn="l" fontAlgn="b"/>
                      <a:r>
                        <a:rPr lang="en-GB" sz="1000" u="none" strike="noStrike">
                          <a:effectLst/>
                        </a:rPr>
                        <a:t>Paltamo</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13.4</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363241892"/>
                  </a:ext>
                </a:extLst>
              </a:tr>
              <a:tr h="198542">
                <a:tc>
                  <a:txBody>
                    <a:bodyPr/>
                    <a:lstStyle/>
                    <a:p>
                      <a:pPr algn="l" fontAlgn="b"/>
                      <a:r>
                        <a:rPr lang="en-GB" sz="1000" u="none" strike="noStrike">
                          <a:effectLst/>
                        </a:rPr>
                        <a:t>Kolari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13.3</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212790144"/>
                  </a:ext>
                </a:extLst>
              </a:tr>
              <a:tr h="198542">
                <a:tc>
                  <a:txBody>
                    <a:bodyPr/>
                    <a:lstStyle/>
                    <a:p>
                      <a:pPr algn="l" fontAlgn="b"/>
                      <a:r>
                        <a:rPr lang="en-GB" sz="1000" u="none" strike="noStrike">
                          <a:effectLst/>
                        </a:rPr>
                        <a:t>Hyrynsalmi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12.9</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540834606"/>
                  </a:ext>
                </a:extLst>
              </a:tr>
              <a:tr h="198542">
                <a:tc>
                  <a:txBody>
                    <a:bodyPr/>
                    <a:lstStyle/>
                    <a:p>
                      <a:pPr algn="l" fontAlgn="b"/>
                      <a:r>
                        <a:rPr lang="en-GB" sz="1000" u="none" strike="noStrike">
                          <a:effectLst/>
                        </a:rPr>
                        <a:t>Kuhmo</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12.9</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448981601"/>
                  </a:ext>
                </a:extLst>
              </a:tr>
              <a:tr h="198542">
                <a:tc>
                  <a:txBody>
                    <a:bodyPr/>
                    <a:lstStyle/>
                    <a:p>
                      <a:pPr algn="l" fontAlgn="b"/>
                      <a:r>
                        <a:rPr lang="en-GB" sz="1000" u="none" strike="noStrike">
                          <a:effectLst/>
                        </a:rPr>
                        <a:t>Vaala</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12.8</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2063742535"/>
                  </a:ext>
                </a:extLst>
              </a:tr>
              <a:tr h="198542">
                <a:tc>
                  <a:txBody>
                    <a:bodyPr/>
                    <a:lstStyle/>
                    <a:p>
                      <a:pPr algn="l" fontAlgn="b"/>
                      <a:r>
                        <a:rPr lang="en-GB" sz="1000" u="none" strike="noStrike">
                          <a:effectLst/>
                        </a:rPr>
                        <a:t>Muonio</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12.8</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456252587"/>
                  </a:ext>
                </a:extLst>
              </a:tr>
              <a:tr h="198542">
                <a:tc>
                  <a:txBody>
                    <a:bodyPr/>
                    <a:lstStyle/>
                    <a:p>
                      <a:pPr algn="l" fontAlgn="b"/>
                      <a:r>
                        <a:rPr lang="en-GB" sz="1000" u="none" strike="noStrike">
                          <a:effectLst/>
                        </a:rPr>
                        <a:t>Taivalkoski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12.8</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877131647"/>
                  </a:ext>
                </a:extLst>
              </a:tr>
              <a:tr h="198542">
                <a:tc>
                  <a:txBody>
                    <a:bodyPr/>
                    <a:lstStyle/>
                    <a:p>
                      <a:pPr algn="l" fontAlgn="b"/>
                      <a:r>
                        <a:rPr lang="en-GB" sz="1000" u="none" strike="noStrike">
                          <a:effectLst/>
                        </a:rPr>
                        <a:t>Ranua</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12.6</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01473476"/>
                  </a:ext>
                </a:extLst>
              </a:tr>
              <a:tr h="198542">
                <a:tc>
                  <a:txBody>
                    <a:bodyPr/>
                    <a:lstStyle/>
                    <a:p>
                      <a:pPr algn="l" fontAlgn="b"/>
                      <a:r>
                        <a:rPr lang="en-GB" sz="1000" u="none" strike="noStrike">
                          <a:effectLst/>
                        </a:rPr>
                        <a:t>Polvijärvi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12.4</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288403316"/>
                  </a:ext>
                </a:extLst>
              </a:tr>
              <a:tr h="198542">
                <a:tc>
                  <a:txBody>
                    <a:bodyPr/>
                    <a:lstStyle/>
                    <a:p>
                      <a:pPr algn="l" fontAlgn="b"/>
                      <a:r>
                        <a:rPr lang="en-GB" sz="1000" u="none" strike="noStrike">
                          <a:effectLst/>
                        </a:rPr>
                        <a:t>Nurmes</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12.4</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2296557482"/>
                  </a:ext>
                </a:extLst>
              </a:tr>
              <a:tr h="198542">
                <a:tc>
                  <a:txBody>
                    <a:bodyPr/>
                    <a:lstStyle/>
                    <a:p>
                      <a:pPr algn="l" fontAlgn="b"/>
                      <a:r>
                        <a:rPr lang="en-GB" sz="1000" u="none" strike="noStrike">
                          <a:effectLst/>
                        </a:rPr>
                        <a:t>Rautavaara</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12.3</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759043433"/>
                  </a:ext>
                </a:extLst>
              </a:tr>
              <a:tr h="198542">
                <a:tc>
                  <a:txBody>
                    <a:bodyPr/>
                    <a:lstStyle/>
                    <a:p>
                      <a:pPr algn="l" fontAlgn="b"/>
                      <a:r>
                        <a:rPr lang="en-GB" sz="1000" u="none" strike="noStrike">
                          <a:effectLst/>
                        </a:rPr>
                        <a:t>Karstula</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12.3</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792634068"/>
                  </a:ext>
                </a:extLst>
              </a:tr>
              <a:tr h="198542">
                <a:tc>
                  <a:txBody>
                    <a:bodyPr/>
                    <a:lstStyle/>
                    <a:p>
                      <a:pPr algn="l" fontAlgn="b"/>
                      <a:r>
                        <a:rPr lang="en-GB" sz="1000" u="none" strike="noStrike">
                          <a:effectLst/>
                        </a:rPr>
                        <a:t>Suomussalmi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11.7</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957904763"/>
                  </a:ext>
                </a:extLst>
              </a:tr>
              <a:tr h="198542">
                <a:tc>
                  <a:txBody>
                    <a:bodyPr/>
                    <a:lstStyle/>
                    <a:p>
                      <a:pPr algn="l" fontAlgn="b"/>
                      <a:r>
                        <a:rPr lang="en-GB" sz="1000" u="none" strike="noStrike">
                          <a:effectLst/>
                        </a:rPr>
                        <a:t>Kitee</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11.7</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877742030"/>
                  </a:ext>
                </a:extLst>
              </a:tr>
              <a:tr h="198542">
                <a:tc>
                  <a:txBody>
                    <a:bodyPr/>
                    <a:lstStyle/>
                    <a:p>
                      <a:pPr algn="l" fontAlgn="b"/>
                      <a:r>
                        <a:rPr lang="en-GB" sz="1000" u="none" strike="noStrike">
                          <a:effectLst/>
                        </a:rPr>
                        <a:t>Saarijärvi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11.6</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2891151355"/>
                  </a:ext>
                </a:extLst>
              </a:tr>
              <a:tr h="198542">
                <a:tc>
                  <a:txBody>
                    <a:bodyPr/>
                    <a:lstStyle/>
                    <a:p>
                      <a:pPr algn="l" fontAlgn="b"/>
                      <a:r>
                        <a:rPr lang="en-GB" sz="1000" u="none" strike="noStrike">
                          <a:effectLst/>
                        </a:rPr>
                        <a:t>Siikainen</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11.4</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552746558"/>
                  </a:ext>
                </a:extLst>
              </a:tr>
              <a:tr h="198542">
                <a:tc>
                  <a:txBody>
                    <a:bodyPr/>
                    <a:lstStyle/>
                    <a:p>
                      <a:pPr algn="l" fontAlgn="b"/>
                      <a:r>
                        <a:rPr lang="en-GB" sz="1000" u="none" strike="noStrike">
                          <a:effectLst/>
                        </a:rPr>
                        <a:t>Posio</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11.2</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741851233"/>
                  </a:ext>
                </a:extLst>
              </a:tr>
              <a:tr h="198542">
                <a:tc>
                  <a:txBody>
                    <a:bodyPr/>
                    <a:lstStyle/>
                    <a:p>
                      <a:pPr algn="l" fontAlgn="b"/>
                      <a:r>
                        <a:rPr lang="en-GB" sz="1000" u="none" strike="noStrike">
                          <a:effectLst/>
                        </a:rPr>
                        <a:t>Enontekiö</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11.2</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3398764123"/>
                  </a:ext>
                </a:extLst>
              </a:tr>
              <a:tr h="198542">
                <a:tc>
                  <a:txBody>
                    <a:bodyPr/>
                    <a:lstStyle/>
                    <a:p>
                      <a:pPr algn="l" fontAlgn="b"/>
                      <a:r>
                        <a:rPr lang="en-GB" sz="1000" u="none" strike="noStrike">
                          <a:effectLst/>
                        </a:rPr>
                        <a:t>Outokumpu</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11.1</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632883973"/>
                  </a:ext>
                </a:extLst>
              </a:tr>
              <a:tr h="198542">
                <a:tc>
                  <a:txBody>
                    <a:bodyPr/>
                    <a:lstStyle/>
                    <a:p>
                      <a:pPr algn="l" fontAlgn="b"/>
                      <a:r>
                        <a:rPr lang="en-GB" sz="1000" u="none" strike="noStrike">
                          <a:effectLst/>
                        </a:rPr>
                        <a:t>Salla</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11.1</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161162924"/>
                  </a:ext>
                </a:extLst>
              </a:tr>
              <a:tr h="198542">
                <a:tc>
                  <a:txBody>
                    <a:bodyPr/>
                    <a:lstStyle/>
                    <a:p>
                      <a:pPr algn="l" fontAlgn="b"/>
                      <a:r>
                        <a:rPr lang="en-GB" sz="1000" u="none" strike="noStrike">
                          <a:effectLst/>
                        </a:rPr>
                        <a:t>Savukoski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10.7</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3259094279"/>
                  </a:ext>
                </a:extLst>
              </a:tr>
              <a:tr h="198542">
                <a:tc>
                  <a:txBody>
                    <a:bodyPr/>
                    <a:lstStyle/>
                    <a:p>
                      <a:pPr algn="l" fontAlgn="b"/>
                      <a:r>
                        <a:rPr lang="en-GB" sz="1000" u="none" strike="noStrike">
                          <a:effectLst/>
                        </a:rPr>
                        <a:t>Pelkosenniemi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10.4</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809698814"/>
                  </a:ext>
                </a:extLst>
              </a:tr>
              <a:tr h="198542">
                <a:tc>
                  <a:txBody>
                    <a:bodyPr/>
                    <a:lstStyle/>
                    <a:p>
                      <a:pPr algn="l" fontAlgn="b"/>
                      <a:r>
                        <a:rPr lang="en-GB" sz="1000" u="none" strike="noStrike">
                          <a:effectLst/>
                        </a:rPr>
                        <a:t>Tohmajärvi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10.2</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83320140"/>
                  </a:ext>
                </a:extLst>
              </a:tr>
              <a:tr h="198542">
                <a:tc>
                  <a:txBody>
                    <a:bodyPr/>
                    <a:lstStyle/>
                    <a:p>
                      <a:pPr algn="l" fontAlgn="b"/>
                      <a:r>
                        <a:rPr lang="en-GB" sz="1000" u="none" strike="noStrike">
                          <a:effectLst/>
                        </a:rPr>
                        <a:t>Lieksa</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10.1</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2796560782"/>
                  </a:ext>
                </a:extLst>
              </a:tr>
              <a:tr h="198542">
                <a:tc>
                  <a:txBody>
                    <a:bodyPr/>
                    <a:lstStyle/>
                    <a:p>
                      <a:pPr algn="l" fontAlgn="b"/>
                      <a:r>
                        <a:rPr lang="en-GB" sz="1000" u="none" strike="noStrike">
                          <a:effectLst/>
                        </a:rPr>
                        <a:t>Ilomantsi</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9.8</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3916254909"/>
                  </a:ext>
                </a:extLst>
              </a:tr>
              <a:tr h="198542">
                <a:tc>
                  <a:txBody>
                    <a:bodyPr/>
                    <a:lstStyle/>
                    <a:p>
                      <a:pPr algn="l" fontAlgn="b"/>
                      <a:r>
                        <a:rPr lang="en-GB" sz="1000" u="none" strike="noStrike">
                          <a:effectLst/>
                        </a:rPr>
                        <a:t>Puolanka</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9.5</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2166662082"/>
                  </a:ext>
                </a:extLst>
              </a:tr>
              <a:tr h="198542">
                <a:tc>
                  <a:txBody>
                    <a:bodyPr/>
                    <a:lstStyle/>
                    <a:p>
                      <a:pPr algn="l" fontAlgn="b"/>
                      <a:r>
                        <a:rPr lang="en-GB" sz="1000" u="none" strike="noStrike">
                          <a:effectLst/>
                        </a:rPr>
                        <a:t>Rääkkylä</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a:effectLst/>
                        </a:rPr>
                        <a:t>9.1</a:t>
                      </a:r>
                      <a:endParaRPr lang="en-GB" sz="1000" b="0" i="0" u="none" strike="noStrike">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891063006"/>
                  </a:ext>
                </a:extLst>
              </a:tr>
              <a:tr h="198542">
                <a:tc>
                  <a:txBody>
                    <a:bodyPr/>
                    <a:lstStyle/>
                    <a:p>
                      <a:pPr algn="l" fontAlgn="b"/>
                      <a:r>
                        <a:rPr lang="en-GB" sz="1000" u="none" strike="noStrike">
                          <a:effectLst/>
                        </a:rPr>
                        <a:t>Juuka</a:t>
                      </a:r>
                      <a:endParaRPr lang="en-GB" sz="1000" b="0" i="0" u="none" strike="noStrike">
                        <a:solidFill>
                          <a:srgbClr val="000000"/>
                        </a:solidFill>
                        <a:effectLst/>
                        <a:latin typeface="Calibri" panose="020F0502020204030204" pitchFamily="34" charset="0"/>
                      </a:endParaRPr>
                    </a:p>
                  </a:txBody>
                  <a:tcPr marL="6566" marR="6566" marT="6566" marB="31519" anchor="b"/>
                </a:tc>
                <a:tc>
                  <a:txBody>
                    <a:bodyPr/>
                    <a:lstStyle/>
                    <a:p>
                      <a:pPr algn="r" fontAlgn="b"/>
                      <a:r>
                        <a:rPr lang="en-GB" sz="1000" u="none" strike="noStrike" dirty="0">
                          <a:effectLst/>
                        </a:rPr>
                        <a:t>8.6</a:t>
                      </a:r>
                      <a:endParaRPr lang="en-GB" sz="1000" b="0" i="0" u="none" strike="noStrike" dirty="0">
                        <a:solidFill>
                          <a:srgbClr val="000000"/>
                        </a:solidFill>
                        <a:effectLst/>
                        <a:latin typeface="Calibri" panose="020F0502020204030204" pitchFamily="34" charset="0"/>
                      </a:endParaRPr>
                    </a:p>
                  </a:txBody>
                  <a:tcPr marL="6566" marR="6566" marT="6566" marB="31519" anchor="b"/>
                </a:tc>
                <a:extLst>
                  <a:ext uri="{0D108BD9-81ED-4DB2-BD59-A6C34878D82A}">
                    <a16:rowId xmlns:a16="http://schemas.microsoft.com/office/drawing/2014/main" val="1233239791"/>
                  </a:ext>
                </a:extLst>
              </a:tr>
            </a:tbl>
          </a:graphicData>
        </a:graphic>
      </p:graphicFrame>
      <p:sp>
        <p:nvSpPr>
          <p:cNvPr id="9" name="TextBox 8">
            <a:extLst>
              <a:ext uri="{FF2B5EF4-FFF2-40B4-BE49-F238E27FC236}">
                <a16:creationId xmlns:a16="http://schemas.microsoft.com/office/drawing/2014/main" id="{7815ECE9-E117-D345-86D5-F4F22B084056}"/>
              </a:ext>
            </a:extLst>
          </p:cNvPr>
          <p:cNvSpPr txBox="1"/>
          <p:nvPr/>
        </p:nvSpPr>
        <p:spPr>
          <a:xfrm>
            <a:off x="2651839" y="81524"/>
            <a:ext cx="7916605" cy="369333"/>
          </a:xfrm>
          <a:prstGeom prst="rect">
            <a:avLst/>
          </a:prstGeom>
          <a:solidFill>
            <a:srgbClr val="C00000"/>
          </a:solidFill>
        </p:spPr>
        <p:txBody>
          <a:bodyPr wrap="square" rtlCol="0">
            <a:spAutoFit/>
          </a:bodyPr>
          <a:lstStyle/>
          <a:p>
            <a:pPr algn="ctr"/>
            <a:r>
              <a:rPr lang="fi-FI" dirty="0">
                <a:solidFill>
                  <a:schemeClr val="bg1"/>
                </a:solidFill>
              </a:rPr>
              <a:t>Kuinka monta kertaa palkkatulo oli </a:t>
            </a:r>
            <a:r>
              <a:rPr lang="fi-FI" dirty="0" err="1">
                <a:solidFill>
                  <a:schemeClr val="bg1"/>
                </a:solidFill>
              </a:rPr>
              <a:t>työttömyysetuja</a:t>
            </a:r>
            <a:r>
              <a:rPr lang="fi-FI" dirty="0">
                <a:solidFill>
                  <a:schemeClr val="bg1"/>
                </a:solidFill>
              </a:rPr>
              <a:t> suurempi vuonna 2019?</a:t>
            </a:r>
            <a:endParaRPr lang="en-US" dirty="0">
              <a:solidFill>
                <a:schemeClr val="bg1"/>
              </a:solidFill>
            </a:endParaRPr>
          </a:p>
        </p:txBody>
      </p:sp>
      <p:sp>
        <p:nvSpPr>
          <p:cNvPr id="11" name="TextBox 10">
            <a:extLst>
              <a:ext uri="{FF2B5EF4-FFF2-40B4-BE49-F238E27FC236}">
                <a16:creationId xmlns:a16="http://schemas.microsoft.com/office/drawing/2014/main" id="{073D760A-9B20-4249-8E2C-EF2FFCE976CD}"/>
              </a:ext>
            </a:extLst>
          </p:cNvPr>
          <p:cNvSpPr txBox="1"/>
          <p:nvPr/>
        </p:nvSpPr>
        <p:spPr>
          <a:xfrm>
            <a:off x="2651838" y="6407143"/>
            <a:ext cx="7916605" cy="369333"/>
          </a:xfrm>
          <a:prstGeom prst="rect">
            <a:avLst/>
          </a:prstGeom>
          <a:solidFill>
            <a:srgbClr val="C00000"/>
          </a:solidFill>
        </p:spPr>
        <p:txBody>
          <a:bodyPr wrap="square" rtlCol="0">
            <a:spAutoFit/>
          </a:bodyPr>
          <a:lstStyle/>
          <a:p>
            <a:pPr algn="ctr"/>
            <a:r>
              <a:rPr lang="fi-FI" dirty="0">
                <a:solidFill>
                  <a:schemeClr val="bg1"/>
                </a:solidFill>
              </a:rPr>
              <a:t>Lähde: Verohallinnon tilastotietokanta</a:t>
            </a:r>
            <a:endParaRPr lang="en-US" dirty="0">
              <a:solidFill>
                <a:schemeClr val="bg1"/>
              </a:solidFill>
            </a:endParaRPr>
          </a:p>
        </p:txBody>
      </p:sp>
    </p:spTree>
    <p:extLst>
      <p:ext uri="{BB962C8B-B14F-4D97-AF65-F5344CB8AC3E}">
        <p14:creationId xmlns:p14="http://schemas.microsoft.com/office/powerpoint/2010/main" val="2924697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DD99C426-5FDE-B446-9DF1-8EB75733FE3B}"/>
              </a:ext>
            </a:extLst>
          </p:cNvPr>
          <p:cNvPicPr>
            <a:picLocks noChangeAspect="1"/>
          </p:cNvPicPr>
          <p:nvPr/>
        </p:nvPicPr>
        <p:blipFill rotWithShape="1">
          <a:blip r:embed="rId2">
            <a:extLst>
              <a:ext uri="{28A0092B-C50C-407E-A947-70E740481C1C}">
                <a14:useLocalDpi xmlns:a14="http://schemas.microsoft.com/office/drawing/2010/main" val="0"/>
              </a:ext>
            </a:extLst>
          </a:blip>
          <a:srcRect t="5920" b="25788"/>
          <a:stretch/>
        </p:blipFill>
        <p:spPr>
          <a:xfrm>
            <a:off x="5795210" y="1348672"/>
            <a:ext cx="3898900" cy="3552493"/>
          </a:xfrm>
          <a:prstGeom prst="rect">
            <a:avLst/>
          </a:prstGeom>
        </p:spPr>
      </p:pic>
      <p:pic>
        <p:nvPicPr>
          <p:cNvPr id="4" name="Picture 4">
            <a:extLst>
              <a:ext uri="{FF2B5EF4-FFF2-40B4-BE49-F238E27FC236}">
                <a16:creationId xmlns:a16="http://schemas.microsoft.com/office/drawing/2014/main" id="{C41E7CF6-708E-0742-B726-77E2F71B55BB}"/>
              </a:ext>
            </a:extLst>
          </p:cNvPr>
          <p:cNvPicPr>
            <a:picLocks noChangeAspect="1"/>
          </p:cNvPicPr>
          <p:nvPr/>
        </p:nvPicPr>
        <p:blipFill rotWithShape="1">
          <a:blip r:embed="rId3">
            <a:extLst>
              <a:ext uri="{28A0092B-C50C-407E-A947-70E740481C1C}">
                <a14:useLocalDpi xmlns:a14="http://schemas.microsoft.com/office/drawing/2010/main" val="0"/>
              </a:ext>
            </a:extLst>
          </a:blip>
          <a:srcRect t="5648" b="23476"/>
          <a:stretch/>
        </p:blipFill>
        <p:spPr>
          <a:xfrm>
            <a:off x="2050846" y="1214234"/>
            <a:ext cx="3898900" cy="3686932"/>
          </a:xfrm>
          <a:prstGeom prst="rect">
            <a:avLst/>
          </a:prstGeom>
        </p:spPr>
      </p:pic>
    </p:spTree>
    <p:extLst>
      <p:ext uri="{BB962C8B-B14F-4D97-AF65-F5344CB8AC3E}">
        <p14:creationId xmlns:p14="http://schemas.microsoft.com/office/powerpoint/2010/main" val="286244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B43B9CA2-4B31-4ACD-9A9F-B8E6C6420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2">
            <a:extLst>
              <a:ext uri="{FF2B5EF4-FFF2-40B4-BE49-F238E27FC236}">
                <a16:creationId xmlns:a16="http://schemas.microsoft.com/office/drawing/2014/main" id="{A978E537-4407-C847-84A2-6B09CA4D56EC}"/>
              </a:ext>
            </a:extLst>
          </p:cNvPr>
          <p:cNvPicPr>
            <a:picLocks noChangeAspect="1"/>
          </p:cNvPicPr>
          <p:nvPr/>
        </p:nvPicPr>
        <p:blipFill rotWithShape="1">
          <a:blip r:embed="rId2">
            <a:extLst>
              <a:ext uri="{28A0092B-C50C-407E-A947-70E740481C1C}">
                <a14:useLocalDpi xmlns:a14="http://schemas.microsoft.com/office/drawing/2010/main" val="0"/>
              </a:ext>
            </a:extLst>
          </a:blip>
          <a:srcRect l="10781" r="8465" b="4"/>
          <a:stretch/>
        </p:blipFill>
        <p:spPr>
          <a:xfrm>
            <a:off x="8529321" y="10"/>
            <a:ext cx="3662680" cy="3401558"/>
          </a:xfrm>
          <a:custGeom>
            <a:avLst/>
            <a:gdLst/>
            <a:ahLst/>
            <a:cxnLst/>
            <a:rect l="l" t="t" r="r" b="b"/>
            <a:pathLst>
              <a:path w="3662680" h="3401568">
                <a:moveTo>
                  <a:pt x="0" y="0"/>
                </a:moveTo>
                <a:lnTo>
                  <a:pt x="3662680" y="0"/>
                </a:lnTo>
                <a:lnTo>
                  <a:pt x="3662680" y="3401568"/>
                </a:lnTo>
                <a:lnTo>
                  <a:pt x="774527" y="3401568"/>
                </a:lnTo>
                <a:lnTo>
                  <a:pt x="769892" y="3133175"/>
                </a:lnTo>
                <a:cubicBezTo>
                  <a:pt x="732577" y="2055441"/>
                  <a:pt x="492520" y="1056020"/>
                  <a:pt x="104445" y="215033"/>
                </a:cubicBezTo>
                <a:close/>
              </a:path>
            </a:pathLst>
          </a:custGeom>
        </p:spPr>
      </p:pic>
      <p:pic>
        <p:nvPicPr>
          <p:cNvPr id="8" name="Picture 9">
            <a:extLst>
              <a:ext uri="{FF2B5EF4-FFF2-40B4-BE49-F238E27FC236}">
                <a16:creationId xmlns:a16="http://schemas.microsoft.com/office/drawing/2014/main" id="{ABF9504A-9AF8-9641-AA13-EE7F1AEB5FA4}"/>
              </a:ext>
            </a:extLst>
          </p:cNvPr>
          <p:cNvPicPr>
            <a:picLocks noChangeAspect="1"/>
          </p:cNvPicPr>
          <p:nvPr/>
        </p:nvPicPr>
        <p:blipFill rotWithShape="1">
          <a:blip r:embed="rId3">
            <a:extLst>
              <a:ext uri="{28A0092B-C50C-407E-A947-70E740481C1C}">
                <a14:useLocalDpi xmlns:a14="http://schemas.microsoft.com/office/drawing/2010/main" val="0"/>
              </a:ext>
            </a:extLst>
          </a:blip>
          <a:srcRect l="7234" r="1970" b="4"/>
          <a:stretch/>
        </p:blipFill>
        <p:spPr>
          <a:xfrm>
            <a:off x="5115314" y="10"/>
            <a:ext cx="4118110" cy="3401558"/>
          </a:xfrm>
          <a:custGeom>
            <a:avLst/>
            <a:gdLst/>
            <a:ahLst/>
            <a:cxnLst/>
            <a:rect l="l" t="t" r="r" b="b"/>
            <a:pathLst>
              <a:path w="4118110" h="3401568">
                <a:moveTo>
                  <a:pt x="0" y="0"/>
                </a:moveTo>
                <a:lnTo>
                  <a:pt x="3343575" y="0"/>
                </a:lnTo>
                <a:lnTo>
                  <a:pt x="3448028" y="215050"/>
                </a:lnTo>
                <a:cubicBezTo>
                  <a:pt x="3836103" y="1056037"/>
                  <a:pt x="4076161" y="2055458"/>
                  <a:pt x="4113475" y="3133192"/>
                </a:cubicBezTo>
                <a:lnTo>
                  <a:pt x="4118110" y="3401568"/>
                </a:lnTo>
                <a:lnTo>
                  <a:pt x="801224" y="3401568"/>
                </a:lnTo>
                <a:lnTo>
                  <a:pt x="797493" y="3185579"/>
                </a:lnTo>
                <a:cubicBezTo>
                  <a:pt x="756786" y="2009870"/>
                  <a:pt x="474799" y="927359"/>
                  <a:pt x="22579" y="42066"/>
                </a:cubicBezTo>
                <a:close/>
              </a:path>
            </a:pathLst>
          </a:custGeom>
        </p:spPr>
      </p:pic>
      <p:pic>
        <p:nvPicPr>
          <p:cNvPr id="10" name="Picture 11">
            <a:extLst>
              <a:ext uri="{FF2B5EF4-FFF2-40B4-BE49-F238E27FC236}">
                <a16:creationId xmlns:a16="http://schemas.microsoft.com/office/drawing/2014/main" id="{3A04CD5C-D075-7549-8CB7-2D49DAF02D0A}"/>
              </a:ext>
            </a:extLst>
          </p:cNvPr>
          <p:cNvPicPr>
            <a:picLocks noChangeAspect="1"/>
          </p:cNvPicPr>
          <p:nvPr/>
        </p:nvPicPr>
        <p:blipFill rotWithShape="1">
          <a:blip r:embed="rId4">
            <a:extLst>
              <a:ext uri="{28A0092B-C50C-407E-A947-70E740481C1C}">
                <a14:useLocalDpi xmlns:a14="http://schemas.microsoft.com/office/drawing/2010/main" val="0"/>
              </a:ext>
            </a:extLst>
          </a:blip>
          <a:srcRect t="9377" r="-1" b="26049"/>
          <a:stretch/>
        </p:blipFill>
        <p:spPr>
          <a:xfrm>
            <a:off x="5168353" y="3456432"/>
            <a:ext cx="7023646" cy="3401568"/>
          </a:xfrm>
          <a:custGeom>
            <a:avLst/>
            <a:gdLst/>
            <a:ahLst/>
            <a:cxnLst/>
            <a:rect l="l" t="t" r="r" b="b"/>
            <a:pathLst>
              <a:path w="7023646" h="3401568">
                <a:moveTo>
                  <a:pt x="749132" y="0"/>
                </a:moveTo>
                <a:lnTo>
                  <a:pt x="7023646" y="0"/>
                </a:lnTo>
                <a:lnTo>
                  <a:pt x="7023646" y="3401568"/>
                </a:lnTo>
                <a:lnTo>
                  <a:pt x="0" y="3401568"/>
                </a:lnTo>
                <a:lnTo>
                  <a:pt x="79008" y="3238906"/>
                </a:lnTo>
                <a:cubicBezTo>
                  <a:pt x="502362" y="2321466"/>
                  <a:pt x="749563" y="1215476"/>
                  <a:pt x="749563" y="24956"/>
                </a:cubicBezTo>
                <a:close/>
              </a:path>
            </a:pathLst>
          </a:custGeom>
        </p:spPr>
      </p:pic>
      <p:sp useBgFill="1">
        <p:nvSpPr>
          <p:cNvPr id="29" name="Freeform: Shape 28">
            <a:extLst>
              <a:ext uri="{FF2B5EF4-FFF2-40B4-BE49-F238E27FC236}">
                <a16:creationId xmlns:a16="http://schemas.microsoft.com/office/drawing/2014/main" id="{33F94DB1-BC5D-454D-845C-7BA3A1F46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32965" cy="6858000"/>
          </a:xfrm>
          <a:custGeom>
            <a:avLst/>
            <a:gdLst>
              <a:gd name="connsiteX0" fmla="*/ 0 w 5932965"/>
              <a:gd name="connsiteY0" fmla="*/ 0 h 6858000"/>
              <a:gd name="connsiteX1" fmla="*/ 5140363 w 5932965"/>
              <a:gd name="connsiteY1" fmla="*/ 0 h 6858000"/>
              <a:gd name="connsiteX2" fmla="*/ 5152943 w 5932965"/>
              <a:gd name="connsiteY2" fmla="*/ 23550 h 6858000"/>
              <a:gd name="connsiteX3" fmla="*/ 5932965 w 5932965"/>
              <a:gd name="connsiteY3" fmla="*/ 3479505 h 6858000"/>
              <a:gd name="connsiteX4" fmla="*/ 5262410 w 5932965"/>
              <a:gd name="connsiteY4" fmla="*/ 6708999 h 6858000"/>
              <a:gd name="connsiteX5" fmla="*/ 5190385 w 5932965"/>
              <a:gd name="connsiteY5" fmla="*/ 6858000 h 6858000"/>
              <a:gd name="connsiteX6" fmla="*/ 0 w 593296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32965" h="6858000">
                <a:moveTo>
                  <a:pt x="0" y="0"/>
                </a:moveTo>
                <a:lnTo>
                  <a:pt x="5140363" y="0"/>
                </a:lnTo>
                <a:lnTo>
                  <a:pt x="5152943" y="23550"/>
                </a:lnTo>
                <a:cubicBezTo>
                  <a:pt x="5642847" y="987256"/>
                  <a:pt x="5932965" y="2183538"/>
                  <a:pt x="5932965" y="3479505"/>
                </a:cubicBezTo>
                <a:cubicBezTo>
                  <a:pt x="5932965" y="4675783"/>
                  <a:pt x="5685764" y="5787121"/>
                  <a:pt x="5262410" y="6708999"/>
                </a:cubicBezTo>
                <a:lnTo>
                  <a:pt x="5190385"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Freeform: Shape 30">
            <a:extLst>
              <a:ext uri="{FF2B5EF4-FFF2-40B4-BE49-F238E27FC236}">
                <a16:creationId xmlns:a16="http://schemas.microsoft.com/office/drawing/2014/main" id="{5676B86F-860B-4586-BCAA-C0650C09B7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22333" cy="6858000"/>
          </a:xfrm>
          <a:custGeom>
            <a:avLst/>
            <a:gdLst>
              <a:gd name="connsiteX0" fmla="*/ 0 w 5922333"/>
              <a:gd name="connsiteY0" fmla="*/ 0 h 6858000"/>
              <a:gd name="connsiteX1" fmla="*/ 5129731 w 5922333"/>
              <a:gd name="connsiteY1" fmla="*/ 0 h 6858000"/>
              <a:gd name="connsiteX2" fmla="*/ 5142311 w 5922333"/>
              <a:gd name="connsiteY2" fmla="*/ 23550 h 6858000"/>
              <a:gd name="connsiteX3" fmla="*/ 5922333 w 5922333"/>
              <a:gd name="connsiteY3" fmla="*/ 3479505 h 6858000"/>
              <a:gd name="connsiteX4" fmla="*/ 5251778 w 5922333"/>
              <a:gd name="connsiteY4" fmla="*/ 6708999 h 6858000"/>
              <a:gd name="connsiteX5" fmla="*/ 5179753 w 5922333"/>
              <a:gd name="connsiteY5" fmla="*/ 6858000 h 6858000"/>
              <a:gd name="connsiteX6" fmla="*/ 0 w 592233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22333" h="6858000">
                <a:moveTo>
                  <a:pt x="0" y="0"/>
                </a:moveTo>
                <a:lnTo>
                  <a:pt x="5129731" y="0"/>
                </a:lnTo>
                <a:lnTo>
                  <a:pt x="5142311" y="23550"/>
                </a:lnTo>
                <a:cubicBezTo>
                  <a:pt x="5632215" y="987256"/>
                  <a:pt x="5922333" y="2183538"/>
                  <a:pt x="5922333" y="3479505"/>
                </a:cubicBezTo>
                <a:cubicBezTo>
                  <a:pt x="5922333" y="4675783"/>
                  <a:pt x="5675132" y="5787121"/>
                  <a:pt x="5251778" y="6708999"/>
                </a:cubicBezTo>
                <a:lnTo>
                  <a:pt x="5179753"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8C818ED5-2F56-4171-9445-3AA4F4462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16867"/>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DE74FCE8-866C-4AFA-B45C-FACE2A609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1" y="2089941"/>
            <a:ext cx="4970439"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E7019356-C2A9-884F-879E-48EACBE17558}"/>
              </a:ext>
            </a:extLst>
          </p:cNvPr>
          <p:cNvSpPr txBox="1"/>
          <p:nvPr/>
        </p:nvSpPr>
        <p:spPr>
          <a:xfrm>
            <a:off x="411368" y="2364788"/>
            <a:ext cx="5474277" cy="3666744"/>
          </a:xfrm>
          <a:prstGeom prst="rect">
            <a:avLst/>
          </a:prstGeom>
        </p:spPr>
        <p:style>
          <a:lnRef idx="0">
            <a:scrgbClr r="0" g="0" b="0"/>
          </a:lnRef>
          <a:fillRef idx="0">
            <a:scrgbClr r="0" g="0" b="0"/>
          </a:fillRef>
          <a:effectRef idx="0">
            <a:scrgbClr r="0" g="0" b="0"/>
          </a:effectRef>
          <a:fontRef idx="minor">
            <a:schemeClr val="lt1"/>
          </a:fontRef>
        </p:style>
        <p:txBody>
          <a:bodyPr vert="horz" lIns="91440" tIns="45720" rIns="91440" bIns="45720" rtlCol="0">
            <a:normAutofit/>
          </a:bodyPr>
          <a:lstStyle/>
          <a:p>
            <a:pPr>
              <a:lnSpc>
                <a:spcPct val="90000"/>
              </a:lnSpc>
              <a:spcAft>
                <a:spcPts val="600"/>
              </a:spcAft>
            </a:pPr>
            <a:r>
              <a:rPr lang="en-US" sz="1700" b="1" i="0" u="none" strike="noStrike">
                <a:solidFill>
                  <a:schemeClr val="tx1"/>
                </a:solidFill>
                <a:effectLst/>
              </a:rPr>
              <a:t>Definition of General government spending by destination</a:t>
            </a:r>
          </a:p>
          <a:p>
            <a:pPr>
              <a:lnSpc>
                <a:spcPct val="90000"/>
              </a:lnSpc>
              <a:spcAft>
                <a:spcPts val="600"/>
              </a:spcAft>
            </a:pPr>
            <a:r>
              <a:rPr lang="en-US" sz="1700" b="0" i="0" u="none" strike="noStrike">
                <a:solidFill>
                  <a:schemeClr val="tx1"/>
                </a:solidFill>
                <a:effectLst/>
              </a:rPr>
              <a:t>General government final consumption can be broken down into two distinct groups. The first reflects expenditures for collective consumption (defence, justice, etc.) that benefit the society as a whole, or large parts of society, and are often known as public goods and services. The second, referred to as "individual", relates to expenditures for individual consumption (health care, housing, education, etc.), incurred by government for the benefit of individual households.The two measures are calculated as percentage of gross domestic product. </a:t>
            </a:r>
            <a:br>
              <a:rPr lang="en-US" sz="1700">
                <a:solidFill>
                  <a:schemeClr val="tx1"/>
                </a:solidFill>
              </a:rPr>
            </a:br>
            <a:endParaRPr lang="en-US" sz="1700">
              <a:solidFill>
                <a:schemeClr val="tx1"/>
              </a:solidFill>
            </a:endParaRPr>
          </a:p>
        </p:txBody>
      </p:sp>
    </p:spTree>
    <p:extLst>
      <p:ext uri="{BB962C8B-B14F-4D97-AF65-F5344CB8AC3E}">
        <p14:creationId xmlns:p14="http://schemas.microsoft.com/office/powerpoint/2010/main" val="1402690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3C26C0C2-0409-5A40-B327-E5494FBE8B7D}"/>
              </a:ext>
            </a:extLst>
          </p:cNvPr>
          <p:cNvGraphicFramePr>
            <a:graphicFrameLocks/>
          </p:cNvGraphicFramePr>
          <p:nvPr>
            <p:extLst>
              <p:ext uri="{D42A27DB-BD31-4B8C-83A1-F6EECF244321}">
                <p14:modId xmlns:p14="http://schemas.microsoft.com/office/powerpoint/2010/main" val="111278735"/>
              </p:ext>
            </p:extLst>
          </p:nvPr>
        </p:nvGraphicFramePr>
        <p:xfrm>
          <a:off x="0" y="0"/>
          <a:ext cx="12191999" cy="68579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30523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Harri Kayhko</dc:creator>
  <cp:lastModifiedBy>Harri Kayhko</cp:lastModifiedBy>
  <cp:revision>8</cp:revision>
  <dcterms:created xsi:type="dcterms:W3CDTF">2021-12-05T15:35:17Z</dcterms:created>
  <dcterms:modified xsi:type="dcterms:W3CDTF">2022-01-21T10:15:39Z</dcterms:modified>
</cp:coreProperties>
</file>

<file path=docProps/thumbnail.jpeg>
</file>